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  <p:sldMasterId id="2147483660" r:id="rId2"/>
  </p:sldMasterIdLst>
  <p:notesMasterIdLst>
    <p:notesMasterId r:id="rId14"/>
  </p:notesMasterIdLst>
  <p:sldIdLst>
    <p:sldId id="26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8" r:id="rId13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481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64" y="13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presProps" Target="pres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12.01.2026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30BCE2-4582-48D7-B989-DB8BE40B1582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85235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u="none" strike="noStrike"/>
            </a:lvl1pPr>
          </a:lstStyle>
          <a:p>
            <a:pPr indent="0" algn="l">
              <a:lnSpc>
                <a:spcPct val="100000"/>
              </a:lnSpc>
            </a:pPr>
            <a:r>
              <a:rPr lang="en-US" sz="1400" b="0" i="0" u="none" strike="noStrike" dirty="0">
                <a:solidFill>
                  <a:srgbClr val="000000"/>
                </a:solidFill>
              </a:rPr>
              <a:t>最后，对我们的项目进行一个简单的总结和展望。我们成功地实现了一个功能完整、体验流畅的Web应用，从中收获了宝贵的实践经验。当然，项目还有提升空间，比如引入WebGL和Node.js来扩展更多功能。再次感谢各位老师的指导！我的汇报到此结束。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710332-CF51-AB63-02B3-A8E822769F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6A2876B0-C24E-D901-2DB9-B3F94C98D22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EADFC6C6-8ECF-ECAD-885C-A0B0354C5E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C663154-5E8A-79D9-F3BB-4507AF8415F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30BCE2-4582-48D7-B989-DB8BE40B1582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2299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u="none" strike="noStrike"/>
            </a:lvl1pPr>
          </a:lstStyle>
          <a:p>
            <a:pPr indent="0" algn="l">
              <a:lnSpc>
                <a:spcPct val="100000"/>
              </a:lnSpc>
            </a:pPr>
            <a:r>
              <a:rPr lang="en-US" sz="1400" b="0" i="0" u="none" strike="noStrike">
                <a:solidFill>
                  <a:srgbClr val="000000"/>
                </a:solidFill>
              </a:rPr>
              <a:t>那么，我们为什么要做《IKUN 世界》这个项目呢？我们的灵感来源于当下非常火热的“IKUN文化”。我们希望借助这个强大的文化符号，将其转化为一个生动有趣的技术实践平台。在设计上，我们秉持三大核心理念：拒绝静态，打造全动态的交互；坚持移动优先，实现多端完美适配；并构建了完整的数据闭环，让整个体验更加沉浸和富有成就感。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u="none" strike="noStrike"/>
            </a:lvl1pPr>
          </a:lstStyle>
          <a:p>
            <a:pPr indent="0" algn="l">
              <a:lnSpc>
                <a:spcPct val="100000"/>
              </a:lnSpc>
            </a:pPr>
            <a:r>
              <a:rPr lang="en-US" sz="1400" b="0" i="0" u="none" strike="noStrike">
                <a:solidFill>
                  <a:srgbClr val="000000"/>
                </a:solidFill>
              </a:rPr>
              <a:t>在技术选型上，我们没有追求时髦的框架，而是选择了最能体现前端基本功的原生技术栈：HTML5、CSS3 和 Vanilla JS。在架构设计上，我们遵循 MVC 思想，规范了工程结构。同时，我们还运用了 requestAnimationFrame、localStorage 等技术来优化性能和用户体验。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u="none" strike="noStrike"/>
            </a:lvl1pPr>
          </a:lstStyle>
          <a:p>
            <a:pPr indent="0" algn="l">
              <a:lnSpc>
                <a:spcPct val="100000"/>
              </a:lnSpc>
            </a:pPr>
            <a:r>
              <a:rPr lang="en-US" sz="1400" b="0" i="0" u="none" strike="noStrike">
                <a:solidFill>
                  <a:srgbClr val="000000"/>
                </a:solidFill>
              </a:rPr>
              <a:t>接下来是我们项目的第一个核心难点，也是我重点负责的部分：自研物理碰撞引擎。大家可以看到，游戏的核心是篮球砸鸡的互动。为了实现这一点，我们没有依赖任何游戏引擎，而是完全用原生JS编写。我们通过计算物体间的欧几里得距离来实现碰撞检测，并模拟了真实的惯性和反弹效果，同时保证了PC和移动端的完美适配。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u="none" strike="noStrike"/>
            </a:lvl1pPr>
          </a:lstStyle>
          <a:p>
            <a:pPr indent="0" algn="l">
              <a:lnSpc>
                <a:spcPct val="100000"/>
              </a:lnSpc>
            </a:pPr>
            <a:r>
              <a:rPr lang="en-US" sz="1400" b="0" i="0" u="none" strike="noStrike">
                <a:solidFill>
                  <a:srgbClr val="000000"/>
                </a:solidFill>
              </a:rPr>
              <a:t>第二个核心难点是数值经济与抽卡算法。这部分同样由我负责。我们设计了一个包含9个等级的稀有度模型，并通过加权随机算法来控制卡牌的掉落概率。同时，我们利用JS的高阶函数，实现了背包的动态管理和战力计算，为玩家构建了一个丰富且平衡的数值成长体系。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u="none" strike="noStrike"/>
            </a:lvl1pPr>
          </a:lstStyle>
          <a:p>
            <a:pPr indent="0" algn="l">
              <a:lnSpc>
                <a:spcPct val="100000"/>
              </a:lnSpc>
            </a:pPr>
            <a:r>
              <a:rPr lang="en-US" sz="1400" b="0" i="0" u="none" strike="noStrike">
                <a:solidFill>
                  <a:srgbClr val="000000"/>
                </a:solidFill>
              </a:rPr>
              <a:t>第三个核心难点是数据持久化与安全。我们通过JSON序列化和localStorage解决了数据存储的问题。更进一步，我们开发了基于Base64编码的存档导入导出功能，方便用户跨设备游玩，同时也起到了基础的防篡改作用。我们还内置了GM调试模式，来应对开发过程中的各种测试需求。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u="none" strike="noStrike"/>
            </a:lvl1pPr>
          </a:lstStyle>
          <a:p>
            <a:pPr indent="0" algn="l">
              <a:lnSpc>
                <a:spcPct val="100000"/>
              </a:lnSpc>
            </a:pPr>
            <a:r>
              <a:rPr lang="en-US" sz="1400" b="0" i="0" u="none" strike="noStrike">
                <a:solidFill>
                  <a:srgbClr val="000000"/>
                </a:solidFill>
              </a:rPr>
              <a:t>当然，一个优秀的项目离不开团队成员的紧密协作。在 UI 交互和多媒体方面，我的组员们做出了巨大的贡献。大家可以看到，我们的界面采用了非常酷炫的玻璃拟态设计。同时，我们还实现了丰富的 CSS3 动画和多媒体控制功能，确保了在各种设备上的完美适配。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u="none" strike="noStrike"/>
            </a:lvl1pPr>
          </a:lstStyle>
          <a:p>
            <a:pPr indent="0" algn="l">
              <a:lnSpc>
                <a:spcPct val="100000"/>
              </a:lnSpc>
            </a:pPr>
            <a:r>
              <a:rPr lang="en-US" sz="1400" b="0" i="0" u="none" strike="noStrike">
                <a:solidFill>
                  <a:srgbClr val="000000"/>
                </a:solidFill>
              </a:rPr>
              <a:t>理论说了这么多，不如让我们来看一场 live demo，直观地感受一下《IKUN 世界》的魅力。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u="none" strike="noStrike"/>
            </a:lvl1pPr>
          </a:lstStyle>
          <a:p>
            <a:pPr indent="0" algn="l">
              <a:lnSpc>
                <a:spcPct val="100000"/>
              </a:lnSpc>
            </a:pPr>
            <a:r>
              <a:rPr lang="en-US" sz="1400" b="0" i="0" u="none" strike="noStrike">
                <a:solidFill>
                  <a:srgbClr val="000000"/>
                </a:solidFill>
              </a:rPr>
              <a:t>这个项目的成功，离不开我们团队每一位成员的努力。作为队长，我主要负责了整体架构和核心算法。我的组员们则分别在 UI 设计、多媒体交互和前端工程化方面发挥了关键作用。正是这种明确的分工和高效的协作，才让我们能够顺利地完成这个充满挑战的项目。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标题幻灯片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30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" name="Shape 31"/>
          <p:cNvSpPr txBox="1"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4" name="Shape 3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" name="Shape 3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" name="Shape 3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标题和竖排文字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49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0" name="Shape 50"/>
          <p:cNvSpPr txBox="1">
            <a:spLocks noGrp="1"/>
          </p:cNvSpPr>
          <p:nvPr>
            <p:ph type="body" idx="1"/>
          </p:nvPr>
        </p:nvSpPr>
        <p:spPr>
          <a:xfrm rot="5400000">
            <a:off x="2940248" y="-942379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71" name="Shape 5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2" name="Shape 5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3" name="Shape 5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竖排标题与文本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15"/>
          <p:cNvSpPr txBox="1">
            <a:spLocks noGrp="1"/>
          </p:cNvSpPr>
          <p:nvPr>
            <p:ph type="title"/>
          </p:nvPr>
        </p:nvSpPr>
        <p:spPr>
          <a:xfrm rot="5400000">
            <a:off x="5350073" y="1467445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6" name="Shape 16"/>
          <p:cNvSpPr txBox="1">
            <a:spLocks noGrp="1"/>
          </p:cNvSpPr>
          <p:nvPr>
            <p:ph type="body" idx="1"/>
          </p:nvPr>
        </p:nvSpPr>
        <p:spPr>
          <a:xfrm rot="5400000">
            <a:off x="1349573" y="-447080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77" name="Shape 1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8" name="Shape 1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9" name="Shape 1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1D49FA-E44D-110A-5EB9-EEDFF3FE96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9BF0A66-F9DC-DC0D-8335-480E84104C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6DBF470-2337-E2E2-7FB9-5E60236E8F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79B27-706C-4F5A-AA60-E455AAC25D86}" type="datetimeFigureOut">
              <a:rPr lang="zh-CN" altLang="en-US" smtClean="0"/>
              <a:t>2026/1/12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B8352DB-592C-AC4C-7327-BD65BD513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65CD0A4-8505-77E5-BAB7-6E89600D4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2A626-BCC3-472A-AB27-C2257951EAB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39489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标题和内容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54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" name="Shape 55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0" name="Shape 5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1" name="Shape 5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2" name="Shape 5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节标题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59"/>
          <p:cNvSpPr txBox="1"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5" name="Shape 60"/>
          <p:cNvSpPr txBox="1">
            <a:spLocks noGrp="1"/>
          </p:cNvSpPr>
          <p:nvPr>
            <p:ph type="body" idx="1"/>
          </p:nvPr>
        </p:nvSpPr>
        <p:spPr>
          <a:xfrm>
            <a:off x="623888" y="3442097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Shape 6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7" name="Shape 6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8" name="Shape 6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两栏内容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9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1" name="Shape 10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32" name="Shape 11"/>
          <p:cNvSpPr txBox="1">
            <a:spLocks noGrp="1"/>
          </p:cNvSpPr>
          <p:nvPr>
            <p:ph type="body" idx="2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33" name="Shape 1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4" name="Shape 1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5" name="Shape 1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比较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5"/>
          <p:cNvSpPr txBox="1"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8" name="Shape 36"/>
          <p:cNvSpPr txBox="1">
            <a:spLocks noGrp="1"/>
          </p:cNvSpPr>
          <p:nvPr>
            <p:ph type="body" idx="1"/>
          </p:nvPr>
        </p:nvSpPr>
        <p:spPr>
          <a:xfrm>
            <a:off x="629841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39" name="Shape 37"/>
          <p:cNvSpPr txBox="1">
            <a:spLocks noGrp="1"/>
          </p:cNvSpPr>
          <p:nvPr>
            <p:ph type="body" idx="2"/>
          </p:nvPr>
        </p:nvSpPr>
        <p:spPr>
          <a:xfrm>
            <a:off x="629841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40" name="Shape 38"/>
          <p:cNvSpPr txBox="1">
            <a:spLocks noGrp="1"/>
          </p:cNvSpPr>
          <p:nvPr>
            <p:ph type="body" idx="3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41" name="Shape 39"/>
          <p:cNvSpPr txBox="1">
            <a:spLocks noGrp="1"/>
          </p:cNvSpPr>
          <p:nvPr>
            <p:ph type="body" idx="4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42" name="Shape 4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3" name="Shape 4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4" name="Shape 4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仅标题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20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7" name="Shape 2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8" name="Shape 2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9" name="Shape 2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空白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2" name="Shape 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3" name="Shape 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内容与标题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43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6" name="Shape 44"/>
          <p:cNvSpPr txBox="1">
            <a:spLocks noGrp="1"/>
          </p:cNvSpPr>
          <p:nvPr>
            <p:ph type="body" idx="1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619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marL="2286000" lvl="4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marL="2743200" lvl="5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57" name="Shape 45"/>
          <p:cNvSpPr txBox="1">
            <a:spLocks noGrp="1"/>
          </p:cNvSpPr>
          <p:nvPr>
            <p:ph type="body" idx="2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58" name="Shape 4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9" name="Shape 4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0" name="Shape 4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图片与标题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24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3" name="Shape 25"/>
          <p:cNvSpPr>
            <a:spLocks noGrp="1"/>
          </p:cNvSpPr>
          <p:nvPr>
            <p:ph type="pic" idx="2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Shape 26"/>
          <p:cNvSpPr txBox="1">
            <a:spLocks noGrp="1"/>
          </p:cNvSpPr>
          <p:nvPr>
            <p:ph type="body" idx="1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65" name="Shape 2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6" name="Shape 2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7" name="Shape 2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1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  <a:defRPr sz="3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7" name="Shape 2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Shape 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" name="Shape 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" name="Shape 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默认主题">
    <p:bg>
      <p:bgPr>
        <a:solidFill>
          <a:srgbClr val="FFFFFF">
            <a:alpha val="100000"/>
          </a:srgbClr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57483699" r:id="rId1"/>
    <p:sldLayoutId id="2157483700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61.jpeg"/><Relationship Id="rId7" Type="http://schemas.openxmlformats.org/officeDocument/2006/relationships/image" Target="../media/image63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2.png"/><Relationship Id="rId5" Type="http://schemas.openxmlformats.org/officeDocument/2006/relationships/image" Target="../media/image23.svg"/><Relationship Id="rId4" Type="http://schemas.openxmlformats.org/officeDocument/2006/relationships/image" Target="../media/image22.png"/><Relationship Id="rId9" Type="http://schemas.openxmlformats.org/officeDocument/2006/relationships/image" Target="../media/image65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jpe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jpeg"/><Relationship Id="rId7" Type="http://schemas.openxmlformats.org/officeDocument/2006/relationships/image" Target="../media/image19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Relationship Id="rId9" Type="http://schemas.openxmlformats.org/officeDocument/2006/relationships/image" Target="../media/image21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svg"/><Relationship Id="rId9" Type="http://schemas.openxmlformats.org/officeDocument/2006/relationships/image" Target="../media/image2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35.gif"/><Relationship Id="rId3" Type="http://schemas.openxmlformats.org/officeDocument/2006/relationships/image" Target="../media/image2.jpeg"/><Relationship Id="rId7" Type="http://schemas.openxmlformats.org/officeDocument/2006/relationships/image" Target="../media/image31.svg"/><Relationship Id="rId12" Type="http://schemas.openxmlformats.org/officeDocument/2006/relationships/image" Target="../media/image3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0.png"/><Relationship Id="rId11" Type="http://schemas.openxmlformats.org/officeDocument/2006/relationships/image" Target="../media/image33.svg"/><Relationship Id="rId5" Type="http://schemas.openxmlformats.org/officeDocument/2006/relationships/image" Target="../media/image23.svg"/><Relationship Id="rId10" Type="http://schemas.openxmlformats.org/officeDocument/2006/relationships/image" Target="../media/image32.png"/><Relationship Id="rId4" Type="http://schemas.openxmlformats.org/officeDocument/2006/relationships/image" Target="../media/image22.png"/><Relationship Id="rId9" Type="http://schemas.openxmlformats.org/officeDocument/2006/relationships/image" Target="../media/image14.svg"/><Relationship Id="rId14" Type="http://schemas.openxmlformats.org/officeDocument/2006/relationships/image" Target="../media/image3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2.jpeg"/><Relationship Id="rId7" Type="http://schemas.openxmlformats.org/officeDocument/2006/relationships/image" Target="../media/image40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sv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2.jpeg"/><Relationship Id="rId7" Type="http://schemas.openxmlformats.org/officeDocument/2006/relationships/image" Target="../media/image4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.png"/><Relationship Id="rId11" Type="http://schemas.openxmlformats.org/officeDocument/2006/relationships/image" Target="../media/image25.svg"/><Relationship Id="rId5" Type="http://schemas.openxmlformats.org/officeDocument/2006/relationships/image" Target="../media/image46.svg"/><Relationship Id="rId10" Type="http://schemas.openxmlformats.org/officeDocument/2006/relationships/image" Target="../media/image24.png"/><Relationship Id="rId4" Type="http://schemas.openxmlformats.org/officeDocument/2006/relationships/image" Target="../media/image45.png"/><Relationship Id="rId9" Type="http://schemas.openxmlformats.org/officeDocument/2006/relationships/image" Target="../media/image48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9.jpeg"/><Relationship Id="rId7" Type="http://schemas.openxmlformats.org/officeDocument/2006/relationships/image" Target="../media/image51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0.png"/><Relationship Id="rId11" Type="http://schemas.openxmlformats.org/officeDocument/2006/relationships/image" Target="../media/image55.svg"/><Relationship Id="rId5" Type="http://schemas.openxmlformats.org/officeDocument/2006/relationships/image" Target="../media/image23.svg"/><Relationship Id="rId10" Type="http://schemas.openxmlformats.org/officeDocument/2006/relationships/image" Target="../media/image54.png"/><Relationship Id="rId4" Type="http://schemas.openxmlformats.org/officeDocument/2006/relationships/image" Target="../media/image22.png"/><Relationship Id="rId9" Type="http://schemas.openxmlformats.org/officeDocument/2006/relationships/image" Target="../media/image53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56.jpeg"/><Relationship Id="rId7" Type="http://schemas.openxmlformats.org/officeDocument/2006/relationships/image" Target="../media/image60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9.png"/><Relationship Id="rId11" Type="http://schemas.openxmlformats.org/officeDocument/2006/relationships/image" Target="../media/image17.svg"/><Relationship Id="rId5" Type="http://schemas.openxmlformats.org/officeDocument/2006/relationships/image" Target="../media/image58.svg"/><Relationship Id="rId10" Type="http://schemas.openxmlformats.org/officeDocument/2006/relationships/image" Target="../media/image16.png"/><Relationship Id="rId4" Type="http://schemas.openxmlformats.org/officeDocument/2006/relationships/image" Target="../media/image57.png"/><Relationship Id="rId9" Type="http://schemas.openxmlformats.org/officeDocument/2006/relationships/image" Target="../media/image51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文本&#10;&#10;AI 生成的内容可能不正确。">
            <a:extLst>
              <a:ext uri="{FF2B5EF4-FFF2-40B4-BE49-F238E27FC236}">
                <a16:creationId xmlns:a16="http://schemas.microsoft.com/office/drawing/2014/main" id="{56353CA5-505D-F973-0525-9A280220AA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44143"/>
            <a:ext cx="12192000" cy="6902143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910CD3C8-7992-4EBE-C3BF-067CC28FA2DF}"/>
              </a:ext>
            </a:extLst>
          </p:cNvPr>
          <p:cNvSpPr/>
          <p:nvPr/>
        </p:nvSpPr>
        <p:spPr>
          <a:xfrm>
            <a:off x="3559889" y="5449669"/>
            <a:ext cx="5072222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i="0" u="none" strike="noStrike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  <a:latin typeface="Poppins"/>
                <a:ea typeface="Poppins"/>
                <a:cs typeface="Poppins"/>
                <a:sym typeface="Poppins"/>
              </a:rPr>
              <a:t>Web </a:t>
            </a:r>
            <a:r>
              <a:rPr lang="en-US" sz="3600" b="1" i="0" u="none" strike="noStrike" cap="none" spc="0" dirty="0" err="1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  <a:latin typeface="Poppins"/>
                <a:ea typeface="Poppins"/>
                <a:cs typeface="Poppins"/>
                <a:sym typeface="Poppins"/>
              </a:rPr>
              <a:t>前端实训项目汇报</a:t>
            </a:r>
            <a:endParaRPr lang="zh-CN" altLang="en-US" sz="36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06E9BE75-AAF8-B039-F0E8-5163C863100E}"/>
              </a:ext>
            </a:extLst>
          </p:cNvPr>
          <p:cNvSpPr/>
          <p:nvPr/>
        </p:nvSpPr>
        <p:spPr>
          <a:xfrm>
            <a:off x="3076583" y="3318506"/>
            <a:ext cx="6038833" cy="127470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indent="0" algn="ctr">
              <a:lnSpc>
                <a:spcPct val="125000"/>
              </a:lnSpc>
              <a:defRPr/>
            </a:pPr>
            <a:r>
              <a:rPr lang="zh-CN" altLang="en-US" sz="32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Poppins"/>
                <a:ea typeface="Poppins"/>
                <a:cs typeface="Poppins"/>
                <a:sym typeface="Poppins"/>
              </a:rPr>
              <a:t>组</a:t>
            </a:r>
            <a:r>
              <a:rPr lang="en-US" sz="3200" b="1" i="0" u="none" strike="noStrike" cap="none" spc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Poppins"/>
                <a:ea typeface="Poppins"/>
                <a:cs typeface="Poppins"/>
                <a:sym typeface="Poppins"/>
              </a:rPr>
              <a:t>长</a:t>
            </a:r>
            <a:r>
              <a:rPr lang="zh-CN" altLang="en-US" sz="3200" b="1" i="0" u="none" strike="noStrike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Poppins"/>
                <a:ea typeface="Poppins"/>
                <a:cs typeface="Poppins"/>
                <a:sym typeface="Poppins"/>
              </a:rPr>
              <a:t>（汇报人）</a:t>
            </a:r>
            <a:r>
              <a:rPr lang="zh-CN" altLang="en-US" sz="32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Poppins"/>
                <a:ea typeface="Poppins"/>
                <a:cs typeface="Poppins"/>
                <a:sym typeface="Poppins"/>
              </a:rPr>
              <a:t>：陈俊洋</a:t>
            </a:r>
            <a:endParaRPr lang="en-US" altLang="zh-CN" sz="32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  <a:latin typeface="Poppins"/>
              <a:ea typeface="Poppins"/>
              <a:cs typeface="Poppins"/>
              <a:sym typeface="Poppins"/>
            </a:endParaRPr>
          </a:p>
          <a:p>
            <a:pPr indent="0" algn="ctr">
              <a:lnSpc>
                <a:spcPct val="125000"/>
              </a:lnSpc>
              <a:defRPr/>
            </a:pPr>
            <a:r>
              <a:rPr lang="en-US" sz="3200" b="1" i="0" u="none" strike="noStrike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3200" b="1" i="0" u="none" strike="noStrike" cap="none" spc="0" dirty="0" err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Poppins"/>
                <a:ea typeface="Poppins"/>
                <a:cs typeface="Poppins"/>
                <a:sym typeface="Poppins"/>
              </a:rPr>
              <a:t>组员</a:t>
            </a:r>
            <a:r>
              <a:rPr lang="en-US" sz="3200" b="1" i="0" u="none" strike="noStrike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Poppins"/>
                <a:ea typeface="Poppins"/>
                <a:cs typeface="Poppins"/>
                <a:sym typeface="Poppins"/>
              </a:rPr>
              <a:t>：</a:t>
            </a:r>
            <a:r>
              <a:rPr lang="zh-CN" altLang="en-US" sz="3200" b="1" i="0" u="none" strike="noStrike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Poppins"/>
                <a:ea typeface="Poppins"/>
                <a:cs typeface="Poppins"/>
                <a:sym typeface="Poppins"/>
              </a:rPr>
              <a:t>余卓浩，卢泳彬，吕志博</a:t>
            </a:r>
            <a:endParaRPr lang="zh-CN" altLang="en-US" sz="32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2598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0A14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t="21875" b="2187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25400" cap="flat" cmpd="sng">
            <a:noFill/>
            <a:prstDash val="solid"/>
            <a:round/>
          </a:ln>
        </p:spPr>
      </p:pic>
      <p:sp>
        <p:nvSpPr>
          <p:cNvPr id="3" name="AutoShape 3"/>
          <p:cNvSpPr/>
          <p:nvPr/>
        </p:nvSpPr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  <a:solidFill>
            <a:srgbClr val="0A141E">
              <a:alpha val="75000"/>
            </a:srgbClr>
          </a:solidFill>
          <a:ln w="25400" cap="flat" cmpd="sng">
            <a:noFill/>
            <a:prstDash val="solid"/>
            <a:round/>
          </a:ln>
        </p:spPr>
        <p:txBody>
          <a:bodyPr vert="horz" wrap="square" lIns="63500" tIns="63500" rIns="63500" bIns="63500" rtlCol="0" anchor="ctr"/>
          <a:lstStyle/>
          <a:p>
            <a:pPr algn="ctr">
              <a:defRPr/>
            </a:pPr>
            <a:endParaRPr/>
          </a:p>
        </p:txBody>
      </p:sp>
      <p:sp>
        <p:nvSpPr>
          <p:cNvPr id="4" name="AutoShape 4"/>
          <p:cNvSpPr/>
          <p:nvPr/>
        </p:nvSpPr>
        <p:spPr>
          <a:xfrm>
            <a:off x="762000" y="508000"/>
            <a:ext cx="5080000" cy="5588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ctr" anchorCtr="0"/>
          <a:lstStyle/>
          <a:p>
            <a:pPr indent="0" algn="l">
              <a:lnSpc>
                <a:spcPct val="125000"/>
              </a:lnSpc>
              <a:defRPr/>
            </a:pPr>
            <a:r>
              <a:rPr lang="en-US" sz="3600" b="1" i="0" u="none" strike="noStrike">
                <a:solidFill>
                  <a:srgbClr val="00FFFF"/>
                </a:solidFill>
                <a:latin typeface="Poppins"/>
                <a:ea typeface="Poppins"/>
                <a:cs typeface="Poppins"/>
                <a:sym typeface="Poppins"/>
              </a:rPr>
              <a:t>总结与展望</a:t>
            </a:r>
            <a:endParaRPr lang="en-US" sz="1100"/>
          </a:p>
        </p:txBody>
      </p:sp>
      <p:cxnSp>
        <p:nvCxnSpPr>
          <p:cNvPr id="5" name="Connector 5"/>
          <p:cNvCxnSpPr/>
          <p:nvPr/>
        </p:nvCxnSpPr>
        <p:spPr>
          <a:xfrm rot="-14323">
            <a:off x="762013" y="1212850"/>
            <a:ext cx="3048000" cy="12700"/>
          </a:xfrm>
          <a:prstGeom prst="straightConnector1">
            <a:avLst/>
          </a:prstGeom>
          <a:solidFill>
            <a:srgbClr val="DEE0E3">
              <a:alpha val="100000"/>
            </a:srgbClr>
          </a:solidFill>
          <a:ln w="25400" cap="flat" cmpd="sng">
            <a:solidFill>
              <a:srgbClr val="00FFFF">
                <a:alpha val="100000"/>
              </a:srgbClr>
            </a:solidFill>
            <a:prstDash val="solid"/>
            <a:round/>
            <a:headEnd type="none" w="lg" len="lg"/>
            <a:tailEnd type="none" w="lg" len="lg"/>
          </a:ln>
        </p:spPr>
      </p:cxnSp>
      <p:pic>
        <p:nvPicPr>
          <p:cNvPr id="6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2000" y="1778000"/>
            <a:ext cx="304800" cy="304800"/>
          </a:xfrm>
          <a:prstGeom prst="rect">
            <a:avLst/>
          </a:prstGeom>
        </p:spPr>
      </p:pic>
      <p:sp>
        <p:nvSpPr>
          <p:cNvPr id="7" name="AutoShape 7"/>
          <p:cNvSpPr/>
          <p:nvPr/>
        </p:nvSpPr>
        <p:spPr>
          <a:xfrm>
            <a:off x="1270000" y="1778000"/>
            <a:ext cx="3810000" cy="3556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ctr" anchorCtr="0"/>
          <a:lstStyle/>
          <a:p>
            <a:pPr indent="0" algn="l">
              <a:lnSpc>
                <a:spcPct val="125000"/>
              </a:lnSpc>
              <a:defRPr/>
            </a:pPr>
            <a:r>
              <a:rPr lang="en-US" sz="2000" b="1" i="0" u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项目总结</a:t>
            </a:r>
            <a:endParaRPr lang="en-US" sz="1100"/>
          </a:p>
        </p:txBody>
      </p:sp>
      <p:sp>
        <p:nvSpPr>
          <p:cNvPr id="8" name="AutoShape 8"/>
          <p:cNvSpPr/>
          <p:nvPr/>
        </p:nvSpPr>
        <p:spPr>
          <a:xfrm>
            <a:off x="1270000" y="2260600"/>
            <a:ext cx="9652000" cy="5588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t" anchorCtr="0"/>
          <a:lstStyle/>
          <a:p>
            <a:pPr indent="0" algn="l">
              <a:lnSpc>
                <a:spcPct val="125000"/>
              </a:lnSpc>
              <a:defRPr/>
            </a:pPr>
            <a:r>
              <a:rPr lang="en-US" sz="1400" b="0" i="0" u="none" strike="noStrike">
                <a:solidFill>
                  <a:srgbClr val="E5E7EB"/>
                </a:solidFill>
                <a:latin typeface="Poppins"/>
                <a:ea typeface="Poppins"/>
                <a:cs typeface="Poppins"/>
                <a:sym typeface="Poppins"/>
              </a:rPr>
              <a:t>通过这个项目，我们成功地将一个有趣的创意，转化为了一个高完成度、代码规范且无明显 Bug 的 Web 应用。我们不仅巩固了前端基础知识，更在实践中锻炼了解决复杂问题的能力。</a:t>
            </a:r>
            <a:endParaRPr lang="en-US" sz="1100"/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62000" y="3200400"/>
            <a:ext cx="304800" cy="304800"/>
          </a:xfrm>
          <a:prstGeom prst="rect">
            <a:avLst/>
          </a:prstGeom>
        </p:spPr>
      </p:pic>
      <p:sp>
        <p:nvSpPr>
          <p:cNvPr id="10" name="AutoShape 10"/>
          <p:cNvSpPr/>
          <p:nvPr/>
        </p:nvSpPr>
        <p:spPr>
          <a:xfrm>
            <a:off x="1270000" y="3200400"/>
            <a:ext cx="3810000" cy="3556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ctr" anchorCtr="0"/>
          <a:lstStyle/>
          <a:p>
            <a:pPr indent="0" algn="l">
              <a:lnSpc>
                <a:spcPct val="125000"/>
              </a:lnSpc>
              <a:defRPr/>
            </a:pPr>
            <a:r>
              <a:rPr lang="en-US" sz="2000" b="1" i="0" u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不足与改进</a:t>
            </a:r>
            <a:endParaRPr lang="en-US" sz="1100"/>
          </a:p>
        </p:txBody>
      </p:sp>
      <p:sp>
        <p:nvSpPr>
          <p:cNvPr id="11" name="AutoShape 11"/>
          <p:cNvSpPr/>
          <p:nvPr/>
        </p:nvSpPr>
        <p:spPr>
          <a:xfrm>
            <a:off x="1270000" y="3683000"/>
            <a:ext cx="9652000" cy="5588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t" anchorCtr="0"/>
          <a:lstStyle/>
          <a:p>
            <a:pPr indent="0" algn="l">
              <a:lnSpc>
                <a:spcPct val="125000"/>
              </a:lnSpc>
              <a:defRPr/>
            </a:pPr>
            <a:r>
              <a:rPr lang="en-US" sz="1400" b="0" i="0" u="none" strike="noStrike">
                <a:solidFill>
                  <a:srgbClr val="E5E7EB"/>
                </a:solidFill>
                <a:latin typeface="Poppins"/>
                <a:ea typeface="Poppins"/>
                <a:cs typeface="Poppins"/>
                <a:sym typeface="Poppins"/>
              </a:rPr>
              <a:t>当然，项目也存在一些可以改进的地方。例如，我们在视频兼容性上遇到了一些挑战，未来可以考虑引入 WebGL 来进一步提升渲染性能，并计划引入 Node.js 实现真正的后端和多人在线排行榜。</a:t>
            </a:r>
            <a:endParaRPr lang="en-US" sz="1100"/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62000" y="4622800"/>
            <a:ext cx="304800" cy="304800"/>
          </a:xfrm>
          <a:prstGeom prst="rect">
            <a:avLst/>
          </a:prstGeom>
        </p:spPr>
      </p:pic>
      <p:sp>
        <p:nvSpPr>
          <p:cNvPr id="13" name="AutoShape 13"/>
          <p:cNvSpPr/>
          <p:nvPr/>
        </p:nvSpPr>
        <p:spPr>
          <a:xfrm>
            <a:off x="1270000" y="4622800"/>
            <a:ext cx="3810000" cy="3556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ctr" anchorCtr="0"/>
          <a:lstStyle/>
          <a:p>
            <a:pPr indent="0" algn="l">
              <a:lnSpc>
                <a:spcPct val="125000"/>
              </a:lnSpc>
              <a:defRPr/>
            </a:pPr>
            <a:r>
              <a:rPr lang="en-US" sz="2000" b="1" i="0" u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致谢</a:t>
            </a:r>
            <a:endParaRPr lang="en-US" sz="1100"/>
          </a:p>
        </p:txBody>
      </p:sp>
      <p:sp>
        <p:nvSpPr>
          <p:cNvPr id="14" name="AutoShape 14"/>
          <p:cNvSpPr/>
          <p:nvPr/>
        </p:nvSpPr>
        <p:spPr>
          <a:xfrm>
            <a:off x="4230589" y="4648200"/>
            <a:ext cx="3730822" cy="3048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t" anchorCtr="0"/>
          <a:lstStyle/>
          <a:p>
            <a:pPr indent="0" algn="l">
              <a:lnSpc>
                <a:spcPct val="125000"/>
              </a:lnSpc>
              <a:defRPr/>
            </a:pPr>
            <a:r>
              <a:rPr lang="en-US" sz="1600" b="1" i="0" u="none" strike="noStrike" dirty="0" err="1">
                <a:solidFill>
                  <a:srgbClr val="E5E7EB"/>
                </a:solidFill>
                <a:latin typeface="Poppins"/>
                <a:ea typeface="Poppins"/>
                <a:cs typeface="Poppins"/>
                <a:sym typeface="Poppins"/>
              </a:rPr>
              <a:t>最后，再次感谢各位老师的悉心指导</a:t>
            </a:r>
            <a:r>
              <a:rPr lang="en-US" sz="1600" b="1" i="0" u="none" strike="noStrike" dirty="0">
                <a:solidFill>
                  <a:srgbClr val="E5E7EB"/>
                </a:solidFill>
                <a:latin typeface="Poppins"/>
                <a:ea typeface="Poppins"/>
                <a:cs typeface="Poppins"/>
                <a:sym typeface="Poppins"/>
              </a:rPr>
              <a:t>！</a:t>
            </a:r>
            <a:endParaRPr lang="en-US" sz="1600" b="1" dirty="0"/>
          </a:p>
        </p:txBody>
      </p:sp>
      <p:cxnSp>
        <p:nvCxnSpPr>
          <p:cNvPr id="15" name="Connector 15"/>
          <p:cNvCxnSpPr/>
          <p:nvPr/>
        </p:nvCxnSpPr>
        <p:spPr>
          <a:xfrm rot="-4092">
            <a:off x="762004" y="5708650"/>
            <a:ext cx="10668000" cy="12700"/>
          </a:xfrm>
          <a:prstGeom prst="straightConnector1">
            <a:avLst/>
          </a:prstGeom>
          <a:solidFill>
            <a:srgbClr val="DEE0E3">
              <a:alpha val="100000"/>
            </a:srgbClr>
          </a:solidFill>
          <a:ln w="12700" cap="flat" cmpd="sng">
            <a:solidFill>
              <a:srgbClr val="00FFFF">
                <a:alpha val="30000"/>
              </a:srgbClr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16" name="AutoShape 14">
            <a:extLst>
              <a:ext uri="{FF2B5EF4-FFF2-40B4-BE49-F238E27FC236}">
                <a16:creationId xmlns:a16="http://schemas.microsoft.com/office/drawing/2014/main" id="{D8F0A7AB-F866-0EE5-F303-7CB370392FF9}"/>
              </a:ext>
            </a:extLst>
          </p:cNvPr>
          <p:cNvSpPr/>
          <p:nvPr/>
        </p:nvSpPr>
        <p:spPr>
          <a:xfrm>
            <a:off x="1619381" y="5238750"/>
            <a:ext cx="8953238" cy="3048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t" anchorCtr="0"/>
          <a:lstStyle/>
          <a:p>
            <a:pPr indent="0" algn="l">
              <a:lnSpc>
                <a:spcPct val="125000"/>
              </a:lnSpc>
              <a:defRPr/>
            </a:pPr>
            <a:r>
              <a:rPr lang="zh-CN" altLang="en-US" sz="2000" b="1" i="0" u="none" strike="noStrike" dirty="0">
                <a:solidFill>
                  <a:srgbClr val="E5E7EB"/>
                </a:solidFill>
                <a:latin typeface="Poppins"/>
                <a:ea typeface="Poppins"/>
                <a:cs typeface="Poppins"/>
                <a:sym typeface="Poppins"/>
              </a:rPr>
              <a:t>本网站源码以公开至我的</a:t>
            </a:r>
            <a:r>
              <a:rPr lang="en-US" altLang="zh-CN" sz="2000" b="1" i="0" u="none" strike="noStrike" dirty="0">
                <a:solidFill>
                  <a:srgbClr val="E5E7EB"/>
                </a:solidFill>
                <a:latin typeface="Poppins"/>
                <a:ea typeface="Poppins"/>
                <a:cs typeface="Poppins"/>
                <a:sym typeface="Poppins"/>
              </a:rPr>
              <a:t>GitHub</a:t>
            </a:r>
            <a:r>
              <a:rPr lang="zh-CN" altLang="en-US" sz="2000" b="1" i="0" u="none" strike="noStrike" dirty="0">
                <a:solidFill>
                  <a:srgbClr val="E5E7EB"/>
                </a:solidFill>
                <a:latin typeface="Poppins"/>
                <a:ea typeface="Poppins"/>
                <a:cs typeface="Poppins"/>
                <a:sym typeface="Poppins"/>
              </a:rPr>
              <a:t>上，感兴趣的同学可以去</a:t>
            </a:r>
            <a:r>
              <a:rPr lang="en-US" altLang="zh-CN" sz="2000" b="1" i="0" u="none" strike="noStrike" dirty="0">
                <a:solidFill>
                  <a:srgbClr val="E5E7EB"/>
                </a:solidFill>
                <a:latin typeface="Poppins"/>
                <a:ea typeface="Poppins"/>
                <a:cs typeface="Poppins"/>
                <a:sym typeface="Poppins"/>
              </a:rPr>
              <a:t>GitHub</a:t>
            </a:r>
            <a:r>
              <a:rPr lang="zh-CN" altLang="en-US" sz="2000" b="1" i="0" u="none" strike="noStrike" dirty="0">
                <a:solidFill>
                  <a:srgbClr val="E5E7EB"/>
                </a:solidFill>
                <a:latin typeface="Poppins"/>
                <a:ea typeface="Poppins"/>
                <a:cs typeface="Poppins"/>
                <a:sym typeface="Poppins"/>
              </a:rPr>
              <a:t>上下载源码！</a:t>
            </a:r>
            <a:endParaRPr lang="en-US" sz="2000" b="1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C4CCAD-0677-1A5D-936A-BFDB3D5905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游戏机, 街道, 脸, 火车&#10;&#10;AI 生成的内容可能不正确。">
            <a:extLst>
              <a:ext uri="{FF2B5EF4-FFF2-40B4-BE49-F238E27FC236}">
                <a16:creationId xmlns:a16="http://schemas.microsoft.com/office/drawing/2014/main" id="{28EF0090-F5B1-AB0F-5B56-2BCAEC1104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44142"/>
            <a:ext cx="12192000" cy="6902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3442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0A14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40000"/>
          </a:blip>
          <a:srcRect t="21875" b="2187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25400" cap="flat" cmpd="sng">
            <a:noFill/>
            <a:prstDash val="solid"/>
            <a:round/>
          </a:ln>
        </p:spPr>
      </p:pic>
      <p:sp>
        <p:nvSpPr>
          <p:cNvPr id="3" name="AutoShape 3"/>
          <p:cNvSpPr/>
          <p:nvPr/>
        </p:nvSpPr>
        <p:spPr>
          <a:xfrm>
            <a:off x="762000" y="508000"/>
            <a:ext cx="7620000" cy="5588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ctr" anchorCtr="0"/>
          <a:lstStyle/>
          <a:p>
            <a:pPr indent="0" algn="l">
              <a:lnSpc>
                <a:spcPct val="125000"/>
              </a:lnSpc>
              <a:defRPr/>
            </a:pPr>
            <a:r>
              <a:rPr lang="en-US" sz="3600" b="1" i="0" u="none" strike="noStrike">
                <a:solidFill>
                  <a:srgbClr val="00FFFF"/>
                </a:solidFill>
                <a:latin typeface="Poppins"/>
                <a:ea typeface="Poppins"/>
                <a:cs typeface="Poppins"/>
                <a:sym typeface="Poppins"/>
              </a:rPr>
              <a:t>项目背景与设计理念</a:t>
            </a:r>
            <a:endParaRPr lang="en-US" sz="1100"/>
          </a:p>
        </p:txBody>
      </p:sp>
      <p:cxnSp>
        <p:nvCxnSpPr>
          <p:cNvPr id="4" name="Connector 4"/>
          <p:cNvCxnSpPr/>
          <p:nvPr/>
        </p:nvCxnSpPr>
        <p:spPr>
          <a:xfrm rot="-8185">
            <a:off x="762008" y="1212850"/>
            <a:ext cx="5334000" cy="12700"/>
          </a:xfrm>
          <a:prstGeom prst="straightConnector1">
            <a:avLst/>
          </a:prstGeom>
          <a:solidFill>
            <a:srgbClr val="DEE0E3">
              <a:alpha val="100000"/>
            </a:srgbClr>
          </a:solidFill>
          <a:ln w="25400" cap="flat" cmpd="sng">
            <a:solidFill>
              <a:srgbClr val="00FFFF">
                <a:alpha val="100000"/>
              </a:srgbClr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5" name="AutoShape 5"/>
          <p:cNvSpPr/>
          <p:nvPr/>
        </p:nvSpPr>
        <p:spPr>
          <a:xfrm>
            <a:off x="762000" y="1625600"/>
            <a:ext cx="5334000" cy="3556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ctr" anchorCtr="0"/>
          <a:lstStyle/>
          <a:p>
            <a:pPr indent="0" algn="l">
              <a:lnSpc>
                <a:spcPct val="125000"/>
              </a:lnSpc>
              <a:defRPr/>
            </a:pPr>
            <a:r>
              <a:rPr lang="en-US" sz="2000" b="1" i="0" u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灵感来源</a:t>
            </a:r>
            <a:endParaRPr lang="en-US" sz="1100"/>
          </a:p>
        </p:txBody>
      </p:sp>
      <p:sp>
        <p:nvSpPr>
          <p:cNvPr id="6" name="AutoShape 6"/>
          <p:cNvSpPr/>
          <p:nvPr/>
        </p:nvSpPr>
        <p:spPr>
          <a:xfrm>
            <a:off x="762000" y="2082800"/>
            <a:ext cx="5334000" cy="8382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t" anchorCtr="0"/>
          <a:lstStyle/>
          <a:p>
            <a:pPr indent="0" algn="l">
              <a:lnSpc>
                <a:spcPct val="125000"/>
              </a:lnSpc>
              <a:defRPr/>
            </a:pPr>
            <a:r>
              <a:rPr lang="en-US" sz="1400" b="0" i="0" u="none" strike="noStrike">
                <a:solidFill>
                  <a:srgbClr val="E5E7EB"/>
                </a:solidFill>
                <a:latin typeface="Poppins"/>
                <a:ea typeface="Poppins"/>
                <a:cs typeface="Poppins"/>
                <a:sym typeface="Poppins"/>
              </a:rPr>
              <a:t>结合当下互联网热点“IKUN文化”，我们看到了将娱乐元素转化为技术实践载体的巨大潜力，旨在打造更具趣味性和参与感的项目。</a:t>
            </a:r>
            <a:endParaRPr lang="en-US" sz="1100"/>
          </a:p>
        </p:txBody>
      </p:sp>
      <p:sp>
        <p:nvSpPr>
          <p:cNvPr id="7" name="AutoShape 7"/>
          <p:cNvSpPr/>
          <p:nvPr/>
        </p:nvSpPr>
        <p:spPr>
          <a:xfrm>
            <a:off x="762000" y="3175000"/>
            <a:ext cx="5334000" cy="3556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ctr" anchorCtr="0"/>
          <a:lstStyle/>
          <a:p>
            <a:pPr indent="0" algn="l">
              <a:lnSpc>
                <a:spcPct val="125000"/>
              </a:lnSpc>
              <a:defRPr/>
            </a:pPr>
            <a:r>
              <a:rPr lang="en-US" sz="2000" b="1" i="0" u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核心理念</a:t>
            </a:r>
            <a:endParaRPr lang="en-US" sz="1100"/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2000" y="3733800"/>
            <a:ext cx="304800" cy="304800"/>
          </a:xfrm>
          <a:prstGeom prst="rect">
            <a:avLst/>
          </a:prstGeom>
        </p:spPr>
      </p:pic>
      <p:sp>
        <p:nvSpPr>
          <p:cNvPr id="9" name="AutoShape 9"/>
          <p:cNvSpPr/>
          <p:nvPr/>
        </p:nvSpPr>
        <p:spPr>
          <a:xfrm>
            <a:off x="1270000" y="3733800"/>
            <a:ext cx="4826000" cy="3048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ctr" anchorCtr="0"/>
          <a:lstStyle/>
          <a:p>
            <a:pPr indent="0" algn="l">
              <a:lnSpc>
                <a:spcPct val="125000"/>
              </a:lnSpc>
              <a:defRPr/>
            </a:pPr>
            <a:r>
              <a:rPr lang="en-US" sz="1600" b="1" i="0" u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拒绝静态</a:t>
            </a:r>
            <a:endParaRPr lang="en-US" sz="1100"/>
          </a:p>
        </p:txBody>
      </p:sp>
      <p:sp>
        <p:nvSpPr>
          <p:cNvPr id="10" name="AutoShape 10"/>
          <p:cNvSpPr/>
          <p:nvPr/>
        </p:nvSpPr>
        <p:spPr>
          <a:xfrm>
            <a:off x="1270000" y="4089400"/>
            <a:ext cx="4826000" cy="5080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t" anchorCtr="0"/>
          <a:lstStyle/>
          <a:p>
            <a:pPr indent="0" algn="l">
              <a:lnSpc>
                <a:spcPct val="116666"/>
              </a:lnSpc>
              <a:defRPr/>
            </a:pPr>
            <a:r>
              <a:rPr lang="en-US" sz="1400" b="0" i="0" u="none" strike="noStrike">
                <a:solidFill>
                  <a:srgbClr val="D1D5DB"/>
                </a:solidFill>
                <a:latin typeface="Poppins"/>
                <a:ea typeface="Poppins"/>
                <a:cs typeface="Poppins"/>
                <a:sym typeface="Poppins"/>
              </a:rPr>
              <a:t>打造全动态交互体验，让每一次操作都充满乐趣。</a:t>
            </a:r>
            <a:endParaRPr lang="en-US" sz="1100"/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62000" y="4800600"/>
            <a:ext cx="304800" cy="304800"/>
          </a:xfrm>
          <a:prstGeom prst="rect">
            <a:avLst/>
          </a:prstGeom>
        </p:spPr>
      </p:pic>
      <p:sp>
        <p:nvSpPr>
          <p:cNvPr id="12" name="AutoShape 12"/>
          <p:cNvSpPr/>
          <p:nvPr/>
        </p:nvSpPr>
        <p:spPr>
          <a:xfrm>
            <a:off x="1270000" y="4800600"/>
            <a:ext cx="4826000" cy="3048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ctr" anchorCtr="0"/>
          <a:lstStyle/>
          <a:p>
            <a:pPr indent="0" algn="l">
              <a:lnSpc>
                <a:spcPct val="125000"/>
              </a:lnSpc>
              <a:defRPr/>
            </a:pPr>
            <a:r>
              <a:rPr lang="en-US" sz="1600" b="1" i="0" u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移动优先</a:t>
            </a:r>
            <a:endParaRPr lang="en-US" sz="1100"/>
          </a:p>
        </p:txBody>
      </p:sp>
      <p:sp>
        <p:nvSpPr>
          <p:cNvPr id="13" name="AutoShape 13"/>
          <p:cNvSpPr/>
          <p:nvPr/>
        </p:nvSpPr>
        <p:spPr>
          <a:xfrm>
            <a:off x="1270000" y="5156200"/>
            <a:ext cx="4826000" cy="5080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t" anchorCtr="0"/>
          <a:lstStyle/>
          <a:p>
            <a:pPr indent="0" algn="l">
              <a:lnSpc>
                <a:spcPct val="116666"/>
              </a:lnSpc>
              <a:defRPr/>
            </a:pPr>
            <a:r>
              <a:rPr lang="en-US" sz="1400" i="0" u="none" strike="noStrike" dirty="0" err="1">
                <a:solidFill>
                  <a:srgbClr val="D1D5DB"/>
                </a:solidFill>
                <a:latin typeface="Poppins"/>
                <a:ea typeface="Poppins"/>
                <a:cs typeface="Poppins"/>
                <a:sym typeface="Poppins"/>
              </a:rPr>
              <a:t>确保在PC和Mobile端都能提供完美的适配体验</a:t>
            </a:r>
            <a:r>
              <a:rPr lang="en-US" sz="1400" b="0" i="0" u="none" strike="noStrike" dirty="0">
                <a:solidFill>
                  <a:srgbClr val="D1D5DB"/>
                </a:solidFill>
                <a:latin typeface="Poppins"/>
                <a:ea typeface="Poppins"/>
                <a:cs typeface="Poppins"/>
                <a:sym typeface="Poppins"/>
              </a:rPr>
              <a:t>。</a:t>
            </a:r>
            <a:endParaRPr lang="en-US" sz="1100" dirty="0"/>
          </a:p>
        </p:txBody>
      </p:sp>
      <p:cxnSp>
        <p:nvCxnSpPr>
          <p:cNvPr id="14" name="Connector 14"/>
          <p:cNvCxnSpPr/>
          <p:nvPr/>
        </p:nvCxnSpPr>
        <p:spPr>
          <a:xfrm rot="5389323">
            <a:off x="4559300" y="3663960"/>
            <a:ext cx="4089400" cy="12700"/>
          </a:xfrm>
          <a:prstGeom prst="straightConnector1">
            <a:avLst/>
          </a:prstGeom>
          <a:solidFill>
            <a:srgbClr val="DEE0E3">
              <a:alpha val="100000"/>
            </a:srgbClr>
          </a:solidFill>
          <a:ln w="12700" cap="flat" cmpd="sng">
            <a:solidFill>
              <a:srgbClr val="00FFFF">
                <a:alpha val="30000"/>
              </a:srgbClr>
            </a:solidFill>
            <a:prstDash val="dash"/>
            <a:round/>
            <a:headEnd type="none" w="med" len="med"/>
            <a:tailEnd type="none" w="med" len="med"/>
          </a:ln>
        </p:spPr>
      </p:cxnSp>
      <p:pic>
        <p:nvPicPr>
          <p:cNvPr id="15" name="Picture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112000" y="1625600"/>
            <a:ext cx="304800" cy="304800"/>
          </a:xfrm>
          <a:prstGeom prst="rect">
            <a:avLst/>
          </a:prstGeom>
        </p:spPr>
      </p:pic>
      <p:sp>
        <p:nvSpPr>
          <p:cNvPr id="16" name="AutoShape 16"/>
          <p:cNvSpPr/>
          <p:nvPr/>
        </p:nvSpPr>
        <p:spPr>
          <a:xfrm>
            <a:off x="7620000" y="1625600"/>
            <a:ext cx="4318000" cy="3048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ctr" anchorCtr="0"/>
          <a:lstStyle/>
          <a:p>
            <a:pPr indent="0" algn="l">
              <a:lnSpc>
                <a:spcPct val="125000"/>
              </a:lnSpc>
              <a:defRPr/>
            </a:pPr>
            <a:r>
              <a:rPr lang="en-US" sz="1600" b="1" i="0" u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数据闭环</a:t>
            </a:r>
            <a:endParaRPr lang="en-US" sz="1100"/>
          </a:p>
        </p:txBody>
      </p:sp>
      <p:sp>
        <p:nvSpPr>
          <p:cNvPr id="17" name="AutoShape 17"/>
          <p:cNvSpPr/>
          <p:nvPr/>
        </p:nvSpPr>
        <p:spPr>
          <a:xfrm>
            <a:off x="7620000" y="1981200"/>
            <a:ext cx="4318000" cy="5080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t" anchorCtr="0"/>
          <a:lstStyle/>
          <a:p>
            <a:pPr indent="0" algn="l">
              <a:lnSpc>
                <a:spcPct val="116666"/>
              </a:lnSpc>
              <a:defRPr/>
            </a:pPr>
            <a:r>
              <a:rPr lang="en-US" sz="1400" b="0" i="0" u="none" strike="noStrike">
                <a:solidFill>
                  <a:srgbClr val="D1D5DB"/>
                </a:solidFill>
                <a:latin typeface="Poppins"/>
                <a:ea typeface="Poppins"/>
                <a:cs typeface="Poppins"/>
                <a:sym typeface="Poppins"/>
              </a:rPr>
              <a:t>构建游戏化闭环，让用户的每一个行为都能得到反馈和回报。</a:t>
            </a:r>
            <a:endParaRPr lang="en-US" sz="1100"/>
          </a:p>
        </p:txBody>
      </p:sp>
      <p:sp>
        <p:nvSpPr>
          <p:cNvPr id="18" name="AutoShape 18"/>
          <p:cNvSpPr/>
          <p:nvPr/>
        </p:nvSpPr>
        <p:spPr>
          <a:xfrm>
            <a:off x="7112000" y="2667000"/>
            <a:ext cx="4318000" cy="25400"/>
          </a:xfrm>
          <a:prstGeom prst="roundRect">
            <a:avLst>
              <a:gd name="adj" fmla="val 0"/>
            </a:avLst>
          </a:prstGeom>
          <a:solidFill>
            <a:srgbClr val="00FFFF">
              <a:alpha val="20000"/>
            </a:srgbClr>
          </a:solidFill>
          <a:ln w="25400" cap="flat" cmpd="sng">
            <a:noFill/>
            <a:prstDash val="solid"/>
            <a:round/>
          </a:ln>
        </p:spPr>
        <p:txBody>
          <a:bodyPr vert="horz" wrap="square" lIns="63500" tIns="63500" rIns="63500" bIns="63500" rtlCol="0" anchor="ctr"/>
          <a:lstStyle/>
          <a:p>
            <a:pPr algn="ctr">
              <a:defRPr/>
            </a:pPr>
            <a:endParaRPr/>
          </a:p>
        </p:txBody>
      </p:sp>
      <p:pic>
        <p:nvPicPr>
          <p:cNvPr id="19" name="Picture 1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366000" y="3048000"/>
            <a:ext cx="406400" cy="406400"/>
          </a:xfrm>
          <a:prstGeom prst="rect">
            <a:avLst/>
          </a:prstGeom>
        </p:spPr>
      </p:pic>
      <p:sp>
        <p:nvSpPr>
          <p:cNvPr id="20" name="AutoShape 20"/>
          <p:cNvSpPr/>
          <p:nvPr/>
        </p:nvSpPr>
        <p:spPr>
          <a:xfrm>
            <a:off x="7975600" y="3048000"/>
            <a:ext cx="3556000" cy="2794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ctr" anchorCtr="0"/>
          <a:lstStyle/>
          <a:p>
            <a:pPr indent="0" algn="l">
              <a:lnSpc>
                <a:spcPct val="125000"/>
              </a:lnSpc>
              <a:defRPr/>
            </a:pPr>
            <a:r>
              <a:rPr lang="en-US" sz="1500" b="1" i="0" u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用户交互</a:t>
            </a:r>
            <a:endParaRPr lang="en-US" sz="1100"/>
          </a:p>
        </p:txBody>
      </p:sp>
      <p:sp>
        <p:nvSpPr>
          <p:cNvPr id="21" name="AutoShape 21"/>
          <p:cNvSpPr/>
          <p:nvPr/>
        </p:nvSpPr>
        <p:spPr>
          <a:xfrm>
            <a:off x="7975600" y="3378200"/>
            <a:ext cx="3556000" cy="2540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t" anchorCtr="0"/>
          <a:lstStyle/>
          <a:p>
            <a:pPr indent="0" algn="l">
              <a:lnSpc>
                <a:spcPct val="125000"/>
              </a:lnSpc>
              <a:defRPr/>
            </a:pPr>
            <a:r>
              <a:rPr lang="en-US" sz="1300" b="0" i="0" u="none" strike="noStrike">
                <a:solidFill>
                  <a:srgbClr val="D1D5DB"/>
                </a:solidFill>
                <a:latin typeface="Poppins"/>
                <a:ea typeface="Poppins"/>
                <a:cs typeface="Poppins"/>
                <a:sym typeface="Poppins"/>
              </a:rPr>
              <a:t>点击、滑动、输入</a:t>
            </a:r>
            <a:endParaRPr lang="en-US" sz="1100"/>
          </a:p>
        </p:txBody>
      </p:sp>
      <p:pic>
        <p:nvPicPr>
          <p:cNvPr id="22" name="Picture 2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366000" y="3937000"/>
            <a:ext cx="406400" cy="406400"/>
          </a:xfrm>
          <a:prstGeom prst="rect">
            <a:avLst/>
          </a:prstGeom>
        </p:spPr>
      </p:pic>
      <p:sp>
        <p:nvSpPr>
          <p:cNvPr id="23" name="AutoShape 23"/>
          <p:cNvSpPr/>
          <p:nvPr/>
        </p:nvSpPr>
        <p:spPr>
          <a:xfrm>
            <a:off x="7975600" y="3937000"/>
            <a:ext cx="3556000" cy="2794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ctr" anchorCtr="0"/>
          <a:lstStyle/>
          <a:p>
            <a:pPr indent="0" algn="l">
              <a:lnSpc>
                <a:spcPct val="125000"/>
              </a:lnSpc>
              <a:defRPr/>
            </a:pPr>
            <a:r>
              <a:rPr lang="en-US" sz="1500" b="1" i="0" u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数据产生</a:t>
            </a:r>
            <a:endParaRPr lang="en-US" sz="1100"/>
          </a:p>
        </p:txBody>
      </p:sp>
      <p:sp>
        <p:nvSpPr>
          <p:cNvPr id="24" name="AutoShape 24"/>
          <p:cNvSpPr/>
          <p:nvPr/>
        </p:nvSpPr>
        <p:spPr>
          <a:xfrm>
            <a:off x="7975600" y="4267200"/>
            <a:ext cx="3556000" cy="2540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t" anchorCtr="0"/>
          <a:lstStyle/>
          <a:p>
            <a:pPr indent="0" algn="l">
              <a:lnSpc>
                <a:spcPct val="125000"/>
              </a:lnSpc>
              <a:defRPr/>
            </a:pPr>
            <a:r>
              <a:rPr lang="en-US" sz="1300" b="0" i="0" u="none" strike="noStrike">
                <a:solidFill>
                  <a:srgbClr val="D1D5DB"/>
                </a:solidFill>
                <a:latin typeface="Poppins"/>
                <a:ea typeface="Poppins"/>
                <a:cs typeface="Poppins"/>
                <a:sym typeface="Poppins"/>
              </a:rPr>
              <a:t>行为数据记录</a:t>
            </a:r>
            <a:endParaRPr lang="en-US" sz="1100"/>
          </a:p>
        </p:txBody>
      </p:sp>
      <p:pic>
        <p:nvPicPr>
          <p:cNvPr id="25" name="Picture 25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366000" y="4826000"/>
            <a:ext cx="406400" cy="406400"/>
          </a:xfrm>
          <a:prstGeom prst="rect">
            <a:avLst/>
          </a:prstGeom>
        </p:spPr>
      </p:pic>
      <p:sp>
        <p:nvSpPr>
          <p:cNvPr id="26" name="AutoShape 26"/>
          <p:cNvSpPr/>
          <p:nvPr/>
        </p:nvSpPr>
        <p:spPr>
          <a:xfrm>
            <a:off x="7975600" y="4826000"/>
            <a:ext cx="3556000" cy="2794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ctr" anchorCtr="0"/>
          <a:lstStyle/>
          <a:p>
            <a:pPr indent="0" algn="l">
              <a:lnSpc>
                <a:spcPct val="125000"/>
              </a:lnSpc>
              <a:defRPr/>
            </a:pPr>
            <a:r>
              <a:rPr lang="en-US" sz="1500" b="1" i="0" u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分析与反馈</a:t>
            </a:r>
            <a:endParaRPr lang="en-US" sz="1100"/>
          </a:p>
        </p:txBody>
      </p:sp>
      <p:sp>
        <p:nvSpPr>
          <p:cNvPr id="27" name="AutoShape 27"/>
          <p:cNvSpPr/>
          <p:nvPr/>
        </p:nvSpPr>
        <p:spPr>
          <a:xfrm>
            <a:off x="7975600" y="5156200"/>
            <a:ext cx="3556000" cy="2540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t" anchorCtr="0"/>
          <a:lstStyle/>
          <a:p>
            <a:pPr indent="0" algn="l">
              <a:lnSpc>
                <a:spcPct val="125000"/>
              </a:lnSpc>
              <a:defRPr/>
            </a:pPr>
            <a:r>
              <a:rPr lang="en-US" sz="1300" b="0" i="0" u="none" strike="noStrike">
                <a:solidFill>
                  <a:srgbClr val="D1D5DB"/>
                </a:solidFill>
                <a:latin typeface="Poppins"/>
                <a:ea typeface="Poppins"/>
                <a:cs typeface="Poppins"/>
                <a:sym typeface="Poppins"/>
              </a:rPr>
              <a:t>游戏化激励与内容推荐</a:t>
            </a:r>
            <a:endParaRPr lang="en-US" sz="11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0A14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t="21875" b="2187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25400" cap="flat" cmpd="sng">
            <a:noFill/>
            <a:prstDash val="solid"/>
            <a:round/>
          </a:ln>
        </p:spPr>
      </p:pic>
      <p:sp>
        <p:nvSpPr>
          <p:cNvPr id="3" name="AutoShape 3"/>
          <p:cNvSpPr/>
          <p:nvPr/>
        </p:nvSpPr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  <a:solidFill>
            <a:srgbClr val="0A0A14">
              <a:alpha val="70000"/>
            </a:srgbClr>
          </a:solidFill>
          <a:ln w="25400" cap="flat" cmpd="sng">
            <a:noFill/>
            <a:prstDash val="solid"/>
            <a:round/>
          </a:ln>
        </p:spPr>
        <p:txBody>
          <a:bodyPr vert="horz" wrap="square" lIns="63500" tIns="63500" rIns="63500" bIns="63500" rtlCol="0" anchor="ctr"/>
          <a:lstStyle/>
          <a:p>
            <a:pPr algn="ctr">
              <a:defRPr/>
            </a:pPr>
            <a:endParaRPr/>
          </a:p>
        </p:txBody>
      </p:sp>
      <p:sp>
        <p:nvSpPr>
          <p:cNvPr id="4" name="AutoShape 4"/>
          <p:cNvSpPr/>
          <p:nvPr/>
        </p:nvSpPr>
        <p:spPr>
          <a:xfrm>
            <a:off x="762000" y="508000"/>
            <a:ext cx="7620000" cy="5080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ctr" anchorCtr="0"/>
          <a:lstStyle/>
          <a:p>
            <a:pPr indent="0" algn="l">
              <a:lnSpc>
                <a:spcPct val="125000"/>
              </a:lnSpc>
              <a:defRPr/>
            </a:pPr>
            <a:r>
              <a:rPr lang="en-US" sz="3600" b="1" i="0" u="none" strike="noStrike">
                <a:solidFill>
                  <a:srgbClr val="00FFFF"/>
                </a:solidFill>
                <a:latin typeface="Poppins"/>
                <a:ea typeface="Poppins"/>
                <a:cs typeface="Poppins"/>
                <a:sym typeface="Poppins"/>
              </a:rPr>
              <a:t>技术栈与架构设计</a:t>
            </a:r>
            <a:endParaRPr lang="en-US" sz="1100"/>
          </a:p>
        </p:txBody>
      </p:sp>
      <p:cxnSp>
        <p:nvCxnSpPr>
          <p:cNvPr id="5" name="Connector 5"/>
          <p:cNvCxnSpPr/>
          <p:nvPr/>
        </p:nvCxnSpPr>
        <p:spPr>
          <a:xfrm rot="-4092">
            <a:off x="762004" y="1212850"/>
            <a:ext cx="10668000" cy="12700"/>
          </a:xfrm>
          <a:prstGeom prst="straightConnector1">
            <a:avLst/>
          </a:prstGeom>
          <a:solidFill>
            <a:srgbClr val="DEE0E3">
              <a:alpha val="100000"/>
            </a:srgbClr>
          </a:solidFill>
          <a:ln w="12700" cap="flat" cmpd="sng">
            <a:solidFill>
              <a:srgbClr val="00FFFF">
                <a:alpha val="30000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" name="AutoShape 6"/>
          <p:cNvSpPr/>
          <p:nvPr/>
        </p:nvSpPr>
        <p:spPr>
          <a:xfrm>
            <a:off x="762000" y="1778000"/>
            <a:ext cx="3302000" cy="3556000"/>
          </a:xfrm>
          <a:prstGeom prst="roundRect">
            <a:avLst>
              <a:gd name="adj" fmla="val 3076"/>
            </a:avLst>
          </a:prstGeom>
          <a:solidFill>
            <a:srgbClr val="FFFFFF">
              <a:alpha val="5000"/>
            </a:srgbClr>
          </a:solidFill>
          <a:ln w="12700" cap="flat" cmpd="sng">
            <a:solidFill>
              <a:srgbClr val="00FFFF">
                <a:alpha val="40000"/>
              </a:srgbClr>
            </a:solidFill>
            <a:prstDash val="solid"/>
            <a:round/>
          </a:ln>
        </p:spPr>
        <p:txBody>
          <a:bodyPr vert="horz" wrap="square" lIns="63500" tIns="63500" rIns="63500" bIns="63500" rtlCol="0" anchor="ctr"/>
          <a:lstStyle/>
          <a:p>
            <a:pPr algn="ctr">
              <a:defRPr/>
            </a:pPr>
            <a:endParaRPr/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16000" y="2032000"/>
            <a:ext cx="406400" cy="406400"/>
          </a:xfrm>
          <a:prstGeom prst="rect">
            <a:avLst/>
          </a:prstGeom>
        </p:spPr>
      </p:pic>
      <p:sp>
        <p:nvSpPr>
          <p:cNvPr id="8" name="AutoShape 8"/>
          <p:cNvSpPr/>
          <p:nvPr/>
        </p:nvSpPr>
        <p:spPr>
          <a:xfrm>
            <a:off x="1016000" y="2590800"/>
            <a:ext cx="2540000" cy="3048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ctr" anchorCtr="0"/>
          <a:lstStyle/>
          <a:p>
            <a:pPr indent="0" algn="l">
              <a:lnSpc>
                <a:spcPct val="125000"/>
              </a:lnSpc>
              <a:defRPr/>
            </a:pPr>
            <a:r>
              <a:rPr lang="en-US" sz="1800" b="1" i="0" u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前端核心</a:t>
            </a:r>
            <a:endParaRPr lang="en-US" sz="1100"/>
          </a:p>
        </p:txBody>
      </p:sp>
      <p:sp>
        <p:nvSpPr>
          <p:cNvPr id="9" name="AutoShape 9"/>
          <p:cNvSpPr/>
          <p:nvPr/>
        </p:nvSpPr>
        <p:spPr>
          <a:xfrm>
            <a:off x="1016000" y="3048000"/>
            <a:ext cx="2794000" cy="15240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t" anchorCtr="0"/>
          <a:lstStyle/>
          <a:p>
            <a:pPr indent="0" algn="l">
              <a:lnSpc>
                <a:spcPct val="125000"/>
              </a:lnSpc>
              <a:defRPr/>
            </a:pPr>
            <a:r>
              <a:rPr lang="en-US" sz="1400" b="0" i="0" u="none" strike="noStrike" dirty="0">
                <a:solidFill>
                  <a:srgbClr val="E5E7EB"/>
                </a:solidFill>
                <a:latin typeface="Noto Sans SC"/>
                <a:ea typeface="Noto Sans SC"/>
                <a:cs typeface="Noto Sans SC"/>
                <a:sym typeface="Noto Sans SC"/>
              </a:rPr>
              <a:t>坚持使用HTML5、CSS3与Vanilla </a:t>
            </a:r>
            <a:r>
              <a:rPr lang="en-US" sz="1400" b="0" i="0" u="none" strike="noStrike" dirty="0" err="1">
                <a:solidFill>
                  <a:srgbClr val="E5E7EB"/>
                </a:solidFill>
                <a:latin typeface="Noto Sans SC"/>
                <a:ea typeface="Noto Sans SC"/>
                <a:cs typeface="Noto Sans SC"/>
                <a:sym typeface="Noto Sans SC"/>
              </a:rPr>
              <a:t>JS原生技术栈，不依赖第三方框架，极大锻炼了原生开发能力</a:t>
            </a:r>
            <a:r>
              <a:rPr lang="en-US" sz="1400" b="0" i="0" u="none" strike="noStrike" dirty="0">
                <a:solidFill>
                  <a:srgbClr val="E5E7EB"/>
                </a:solidFill>
                <a:latin typeface="Noto Sans SC"/>
                <a:ea typeface="Noto Sans SC"/>
                <a:cs typeface="Noto Sans SC"/>
                <a:sym typeface="Noto Sans SC"/>
              </a:rPr>
              <a:t>。</a:t>
            </a:r>
            <a:endParaRPr lang="en-US" sz="1100" dirty="0"/>
          </a:p>
        </p:txBody>
      </p:sp>
      <p:sp>
        <p:nvSpPr>
          <p:cNvPr id="10" name="AutoShape 10"/>
          <p:cNvSpPr/>
          <p:nvPr/>
        </p:nvSpPr>
        <p:spPr>
          <a:xfrm>
            <a:off x="4445000" y="1778000"/>
            <a:ext cx="3302000" cy="3556000"/>
          </a:xfrm>
          <a:prstGeom prst="roundRect">
            <a:avLst>
              <a:gd name="adj" fmla="val 3076"/>
            </a:avLst>
          </a:prstGeom>
          <a:solidFill>
            <a:srgbClr val="FFFFFF">
              <a:alpha val="5000"/>
            </a:srgbClr>
          </a:solidFill>
          <a:ln w="12700" cap="flat" cmpd="sng">
            <a:solidFill>
              <a:srgbClr val="00FFFF">
                <a:alpha val="40000"/>
              </a:srgbClr>
            </a:solidFill>
            <a:prstDash val="solid"/>
            <a:round/>
          </a:ln>
        </p:spPr>
        <p:txBody>
          <a:bodyPr vert="horz" wrap="square" lIns="63500" tIns="63500" rIns="63500" bIns="63500" rtlCol="0" anchor="ctr"/>
          <a:lstStyle/>
          <a:p>
            <a:pPr algn="ctr">
              <a:defRPr/>
            </a:pPr>
            <a:endParaRPr/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699000" y="2032000"/>
            <a:ext cx="406400" cy="406400"/>
          </a:xfrm>
          <a:prstGeom prst="rect">
            <a:avLst/>
          </a:prstGeom>
        </p:spPr>
      </p:pic>
      <p:sp>
        <p:nvSpPr>
          <p:cNvPr id="12" name="AutoShape 12"/>
          <p:cNvSpPr/>
          <p:nvPr/>
        </p:nvSpPr>
        <p:spPr>
          <a:xfrm>
            <a:off x="4699000" y="2590800"/>
            <a:ext cx="2540000" cy="3048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ctr" anchorCtr="0"/>
          <a:lstStyle/>
          <a:p>
            <a:pPr indent="0" algn="l">
              <a:lnSpc>
                <a:spcPct val="125000"/>
              </a:lnSpc>
              <a:defRPr/>
            </a:pPr>
            <a:r>
              <a:rPr lang="en-US" sz="1800" b="1" i="0" u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工程化规范</a:t>
            </a:r>
            <a:endParaRPr lang="en-US" sz="1100"/>
          </a:p>
        </p:txBody>
      </p:sp>
      <p:sp>
        <p:nvSpPr>
          <p:cNvPr id="13" name="AutoShape 13"/>
          <p:cNvSpPr/>
          <p:nvPr/>
        </p:nvSpPr>
        <p:spPr>
          <a:xfrm>
            <a:off x="4699000" y="3048000"/>
            <a:ext cx="2794000" cy="15240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t" anchorCtr="0"/>
          <a:lstStyle/>
          <a:p>
            <a:pPr indent="0" algn="l">
              <a:lnSpc>
                <a:spcPct val="125000"/>
              </a:lnSpc>
              <a:defRPr/>
            </a:pPr>
            <a:r>
              <a:rPr lang="en-US" sz="1400" b="0" i="0" u="none" strike="noStrike">
                <a:solidFill>
                  <a:srgbClr val="E5E7EB"/>
                </a:solidFill>
                <a:latin typeface="Noto Sans SC"/>
                <a:ea typeface="Noto Sans SC"/>
                <a:cs typeface="Noto Sans SC"/>
                <a:sym typeface="Noto Sans SC"/>
              </a:rPr>
              <a:t>借鉴MVC思想分离逻辑与视图，并对超50个多媒体资源进行结构化目录管理，保证项目可维护性。</a:t>
            </a:r>
            <a:endParaRPr lang="en-US" sz="1100"/>
          </a:p>
        </p:txBody>
      </p:sp>
      <p:sp>
        <p:nvSpPr>
          <p:cNvPr id="14" name="AutoShape 14"/>
          <p:cNvSpPr/>
          <p:nvPr/>
        </p:nvSpPr>
        <p:spPr>
          <a:xfrm>
            <a:off x="8128000" y="1778000"/>
            <a:ext cx="3302000" cy="3556000"/>
          </a:xfrm>
          <a:prstGeom prst="roundRect">
            <a:avLst>
              <a:gd name="adj" fmla="val 3076"/>
            </a:avLst>
          </a:prstGeom>
          <a:solidFill>
            <a:srgbClr val="FFFFFF">
              <a:alpha val="5000"/>
            </a:srgbClr>
          </a:solidFill>
          <a:ln w="12700" cap="flat" cmpd="sng">
            <a:solidFill>
              <a:srgbClr val="00FFFF">
                <a:alpha val="40000"/>
              </a:srgbClr>
            </a:solidFill>
            <a:prstDash val="solid"/>
            <a:round/>
          </a:ln>
        </p:spPr>
        <p:txBody>
          <a:bodyPr vert="horz" wrap="square" lIns="63500" tIns="63500" rIns="63500" bIns="63500" rtlCol="0" anchor="ctr"/>
          <a:lstStyle/>
          <a:p>
            <a:pPr algn="ctr">
              <a:defRPr/>
            </a:pPr>
            <a:endParaRPr/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382000" y="2032000"/>
            <a:ext cx="406400" cy="406400"/>
          </a:xfrm>
          <a:prstGeom prst="rect">
            <a:avLst/>
          </a:prstGeom>
        </p:spPr>
      </p:pic>
      <p:sp>
        <p:nvSpPr>
          <p:cNvPr id="16" name="AutoShape 16"/>
          <p:cNvSpPr/>
          <p:nvPr/>
        </p:nvSpPr>
        <p:spPr>
          <a:xfrm>
            <a:off x="8382000" y="2590800"/>
            <a:ext cx="2540000" cy="3048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ctr" anchorCtr="0"/>
          <a:lstStyle/>
          <a:p>
            <a:pPr indent="0" algn="l">
              <a:lnSpc>
                <a:spcPct val="125000"/>
              </a:lnSpc>
              <a:defRPr/>
            </a:pPr>
            <a:r>
              <a:rPr lang="en-US" sz="1800" b="1" i="0" u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亮点技术</a:t>
            </a:r>
            <a:endParaRPr lang="en-US" sz="1100"/>
          </a:p>
        </p:txBody>
      </p:sp>
      <p:sp>
        <p:nvSpPr>
          <p:cNvPr id="17" name="AutoShape 17"/>
          <p:cNvSpPr/>
          <p:nvPr/>
        </p:nvSpPr>
        <p:spPr>
          <a:xfrm>
            <a:off x="8382000" y="3048000"/>
            <a:ext cx="2794000" cy="15240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t" anchorCtr="0"/>
          <a:lstStyle/>
          <a:p>
            <a:pPr indent="0" algn="l">
              <a:lnSpc>
                <a:spcPct val="125000"/>
              </a:lnSpc>
              <a:defRPr/>
            </a:pPr>
            <a:r>
              <a:rPr lang="en-US" sz="1400" b="0" i="0" u="none" strike="noStrike" dirty="0" err="1">
                <a:solidFill>
                  <a:srgbClr val="E5E7EB"/>
                </a:solidFill>
                <a:latin typeface="Noto Sans SC"/>
                <a:ea typeface="Noto Sans SC"/>
                <a:cs typeface="Noto Sans SC"/>
                <a:sym typeface="Noto Sans SC"/>
              </a:rPr>
              <a:t>运用requestAnimationFrame</a:t>
            </a:r>
            <a:r>
              <a:rPr lang="zh-CN" altLang="en-US" sz="1400" b="0" i="0" u="none" strike="noStrike" dirty="0">
                <a:solidFill>
                  <a:srgbClr val="E5E7EB"/>
                </a:solidFill>
                <a:latin typeface="Noto Sans SC"/>
                <a:ea typeface="Noto Sans SC"/>
                <a:cs typeface="Noto Sans SC"/>
                <a:sym typeface="Noto Sans SC"/>
              </a:rPr>
              <a:t>高性能渲染</a:t>
            </a:r>
            <a:r>
              <a:rPr lang="en-US" sz="1400" b="0" i="0" u="none" strike="noStrike" dirty="0">
                <a:solidFill>
                  <a:srgbClr val="E5E7EB"/>
                </a:solidFill>
                <a:latin typeface="Noto Sans SC"/>
                <a:ea typeface="Noto Sans SC"/>
                <a:cs typeface="Noto Sans SC"/>
                <a:sym typeface="Noto Sans SC"/>
              </a:rPr>
              <a:t>、</a:t>
            </a:r>
            <a:r>
              <a:rPr lang="en-US" sz="1400" b="0" i="0" u="none" strike="noStrike" dirty="0" err="1">
                <a:solidFill>
                  <a:srgbClr val="E5E7EB"/>
                </a:solidFill>
                <a:latin typeface="Noto Sans SC"/>
                <a:ea typeface="Noto Sans SC"/>
                <a:cs typeface="Noto Sans SC"/>
                <a:sym typeface="Noto Sans SC"/>
              </a:rPr>
              <a:t>localStorage</a:t>
            </a:r>
            <a:r>
              <a:rPr lang="zh-CN" altLang="en-US" sz="1400" b="0" i="0" u="none" strike="noStrike" dirty="0">
                <a:solidFill>
                  <a:srgbClr val="E5E7EB"/>
                </a:solidFill>
                <a:latin typeface="Noto Sans SC"/>
                <a:ea typeface="Noto Sans SC"/>
                <a:cs typeface="Noto Sans SC"/>
                <a:sym typeface="Noto Sans SC"/>
              </a:rPr>
              <a:t>本地存储</a:t>
            </a:r>
            <a:r>
              <a:rPr lang="en-US" sz="1400" b="0" i="0" u="none" strike="noStrike" dirty="0" err="1">
                <a:solidFill>
                  <a:srgbClr val="E5E7EB"/>
                </a:solidFill>
                <a:latin typeface="Noto Sans SC"/>
                <a:ea typeface="Noto Sans SC"/>
                <a:cs typeface="Noto Sans SC"/>
                <a:sym typeface="Noto Sans SC"/>
              </a:rPr>
              <a:t>及Media</a:t>
            </a:r>
            <a:r>
              <a:rPr lang="en-US" sz="1400" b="0" i="0" u="none" strike="noStrike" dirty="0">
                <a:solidFill>
                  <a:srgbClr val="E5E7EB"/>
                </a:solidFill>
                <a:latin typeface="Noto Sans SC"/>
                <a:ea typeface="Noto Sans SC"/>
                <a:cs typeface="Noto Sans SC"/>
                <a:sym typeface="Noto Sans SC"/>
              </a:rPr>
              <a:t> Queries</a:t>
            </a:r>
            <a:r>
              <a:rPr lang="zh-CN" altLang="en-US" sz="1400" b="0" i="0" u="none" strike="noStrike" dirty="0">
                <a:solidFill>
                  <a:srgbClr val="E5E7EB"/>
                </a:solidFill>
                <a:latin typeface="Noto Sans SC"/>
                <a:ea typeface="Noto Sans SC"/>
                <a:cs typeface="Noto Sans SC"/>
                <a:sym typeface="Noto Sans SC"/>
              </a:rPr>
              <a:t>响应式设计</a:t>
            </a:r>
            <a:r>
              <a:rPr lang="en-US" sz="1400" b="0" i="0" u="none" strike="noStrike" dirty="0" err="1">
                <a:solidFill>
                  <a:srgbClr val="E5E7EB"/>
                </a:solidFill>
                <a:latin typeface="Noto Sans SC"/>
                <a:ea typeface="Noto Sans SC"/>
                <a:cs typeface="Noto Sans SC"/>
                <a:sym typeface="Noto Sans SC"/>
              </a:rPr>
              <a:t>等技术，实现高性能动画、数据持久化与响应式布局</a:t>
            </a:r>
            <a:r>
              <a:rPr lang="en-US" sz="1400" b="0" i="0" u="none" strike="noStrike" dirty="0">
                <a:solidFill>
                  <a:srgbClr val="E5E7EB"/>
                </a:solidFill>
                <a:latin typeface="Noto Sans SC"/>
                <a:ea typeface="Noto Sans SC"/>
                <a:cs typeface="Noto Sans SC"/>
                <a:sym typeface="Noto Sans SC"/>
              </a:rPr>
              <a:t>。</a:t>
            </a:r>
            <a:endParaRPr lang="en-US" sz="11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827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762000" y="508000"/>
            <a:ext cx="7620000" cy="5588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ctr" anchorCtr="0"/>
          <a:lstStyle/>
          <a:p>
            <a:pPr indent="0" algn="l">
              <a:lnSpc>
                <a:spcPct val="125000"/>
              </a:lnSpc>
              <a:defRPr/>
            </a:pPr>
            <a:r>
              <a:rPr lang="en-US" sz="3200" b="1" i="0" u="none" strike="noStrike" dirty="0" err="1">
                <a:solidFill>
                  <a:srgbClr val="00FFFF"/>
                </a:solidFill>
                <a:latin typeface="Poppins"/>
                <a:ea typeface="Poppins"/>
                <a:cs typeface="Poppins"/>
                <a:sym typeface="Poppins"/>
              </a:rPr>
              <a:t>核心难点一：物理碰撞引擎</a:t>
            </a:r>
            <a:endParaRPr lang="en-US" sz="1100" dirty="0"/>
          </a:p>
        </p:txBody>
      </p:sp>
      <p:cxnSp>
        <p:nvCxnSpPr>
          <p:cNvPr id="3" name="Connector 3"/>
          <p:cNvCxnSpPr/>
          <p:nvPr/>
        </p:nvCxnSpPr>
        <p:spPr>
          <a:xfrm rot="-4092">
            <a:off x="762004" y="1212850"/>
            <a:ext cx="10668000" cy="12700"/>
          </a:xfrm>
          <a:prstGeom prst="straightConnector1">
            <a:avLst/>
          </a:prstGeom>
          <a:solidFill>
            <a:srgbClr val="DEE0E3">
              <a:alpha val="100000"/>
            </a:srgbClr>
          </a:solidFill>
          <a:ln w="12700" cap="flat" cmpd="sng">
            <a:solidFill>
              <a:srgbClr val="00FFFF">
                <a:alpha val="30000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AutoShape 4"/>
          <p:cNvSpPr/>
          <p:nvPr/>
        </p:nvSpPr>
        <p:spPr>
          <a:xfrm>
            <a:off x="762000" y="1524000"/>
            <a:ext cx="5080000" cy="3556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ctr" anchorCtr="0"/>
          <a:lstStyle/>
          <a:p>
            <a:pPr indent="0" algn="l">
              <a:lnSpc>
                <a:spcPct val="125000"/>
              </a:lnSpc>
              <a:defRPr/>
            </a:pPr>
            <a:r>
              <a:rPr lang="en-US" sz="1800" b="1" i="0" u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技术挑战</a:t>
            </a:r>
            <a:endParaRPr lang="en-US" sz="1100"/>
          </a:p>
        </p:txBody>
      </p:sp>
      <p:sp>
        <p:nvSpPr>
          <p:cNvPr id="5" name="AutoShape 5"/>
          <p:cNvSpPr/>
          <p:nvPr/>
        </p:nvSpPr>
        <p:spPr>
          <a:xfrm>
            <a:off x="762000" y="1930400"/>
            <a:ext cx="5080000" cy="5588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t" anchorCtr="0"/>
          <a:lstStyle/>
          <a:p>
            <a:pPr indent="0" algn="l">
              <a:lnSpc>
                <a:spcPct val="116666"/>
              </a:lnSpc>
              <a:defRPr/>
            </a:pPr>
            <a:r>
              <a:rPr lang="en-US" sz="1400" b="0" i="0" u="none" strike="noStrike">
                <a:solidFill>
                  <a:srgbClr val="E5E7EB"/>
                </a:solidFill>
                <a:latin typeface="Poppins"/>
                <a:ea typeface="Poppins"/>
                <a:cs typeface="Poppins"/>
                <a:sym typeface="Poppins"/>
              </a:rPr>
              <a:t>不依赖现成引擎，仅用原生 JavaScript 实现“篮球砸鸡”的逼真物理碰撞效果。</a:t>
            </a:r>
            <a:endParaRPr lang="en-US" sz="1100"/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2000" y="2667000"/>
            <a:ext cx="304800" cy="304800"/>
          </a:xfrm>
          <a:prstGeom prst="rect">
            <a:avLst/>
          </a:prstGeom>
        </p:spPr>
      </p:pic>
      <p:sp>
        <p:nvSpPr>
          <p:cNvPr id="7" name="AutoShape 7"/>
          <p:cNvSpPr/>
          <p:nvPr/>
        </p:nvSpPr>
        <p:spPr>
          <a:xfrm>
            <a:off x="1219200" y="2679700"/>
            <a:ext cx="4572000" cy="3048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ctr" anchorCtr="0"/>
          <a:lstStyle/>
          <a:p>
            <a:pPr indent="0" algn="l">
              <a:lnSpc>
                <a:spcPct val="125000"/>
              </a:lnSpc>
              <a:defRPr/>
            </a:pPr>
            <a:r>
              <a:rPr lang="en-US" sz="1600" b="1" i="0" u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碰撞检测</a:t>
            </a:r>
            <a:endParaRPr lang="en-US" sz="1100"/>
          </a:p>
        </p:txBody>
      </p:sp>
      <p:sp>
        <p:nvSpPr>
          <p:cNvPr id="8" name="AutoShape 8"/>
          <p:cNvSpPr/>
          <p:nvPr/>
        </p:nvSpPr>
        <p:spPr>
          <a:xfrm>
            <a:off x="1219200" y="3048000"/>
            <a:ext cx="4572000" cy="5080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t" anchorCtr="0"/>
          <a:lstStyle/>
          <a:p>
            <a:pPr indent="0" algn="l">
              <a:lnSpc>
                <a:spcPct val="116666"/>
              </a:lnSpc>
              <a:defRPr/>
            </a:pPr>
            <a:r>
              <a:rPr lang="en-US" sz="1400" b="0" i="0" u="none" strike="noStrike">
                <a:solidFill>
                  <a:srgbClr val="E5E7EB"/>
                </a:solidFill>
                <a:latin typeface="Poppins"/>
                <a:ea typeface="Poppins"/>
                <a:cs typeface="Poppins"/>
                <a:sym typeface="Poppins"/>
              </a:rPr>
              <a:t>基于欧几里得距离公式实时计算圆心距，判断是否发生碰撞。</a:t>
            </a:r>
            <a:endParaRPr lang="en-US" sz="1100"/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2000" y="3733800"/>
            <a:ext cx="304800" cy="304800"/>
          </a:xfrm>
          <a:prstGeom prst="rect">
            <a:avLst/>
          </a:prstGeom>
        </p:spPr>
      </p:pic>
      <p:sp>
        <p:nvSpPr>
          <p:cNvPr id="10" name="AutoShape 10"/>
          <p:cNvSpPr/>
          <p:nvPr/>
        </p:nvSpPr>
        <p:spPr>
          <a:xfrm>
            <a:off x="1219200" y="3746500"/>
            <a:ext cx="4572000" cy="3048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ctr" anchorCtr="0"/>
          <a:lstStyle/>
          <a:p>
            <a:pPr indent="0" algn="l">
              <a:lnSpc>
                <a:spcPct val="125000"/>
              </a:lnSpc>
              <a:defRPr/>
            </a:pPr>
            <a:r>
              <a:rPr lang="en-US" sz="1600" b="1" i="0" u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双端适配</a:t>
            </a:r>
            <a:endParaRPr lang="en-US" sz="1100"/>
          </a:p>
        </p:txBody>
      </p:sp>
      <p:sp>
        <p:nvSpPr>
          <p:cNvPr id="11" name="AutoShape 11"/>
          <p:cNvSpPr/>
          <p:nvPr/>
        </p:nvSpPr>
        <p:spPr>
          <a:xfrm>
            <a:off x="1219200" y="4114800"/>
            <a:ext cx="4572000" cy="5080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t" anchorCtr="0"/>
          <a:lstStyle/>
          <a:p>
            <a:pPr indent="0" algn="l">
              <a:lnSpc>
                <a:spcPct val="116666"/>
              </a:lnSpc>
              <a:defRPr/>
            </a:pPr>
            <a:r>
              <a:rPr lang="en-US" sz="1400" b="0" i="0" u="none" strike="noStrike">
                <a:solidFill>
                  <a:srgbClr val="E5E7EB"/>
                </a:solidFill>
                <a:latin typeface="Poppins"/>
                <a:ea typeface="Poppins"/>
                <a:cs typeface="Poppins"/>
                <a:sym typeface="Poppins"/>
              </a:rPr>
              <a:t>同时监听鼠标与触摸事件，优化移动端延迟，保证跨设备流畅体验。</a:t>
            </a:r>
            <a:endParaRPr lang="en-US" sz="1100"/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62000" y="4800600"/>
            <a:ext cx="304800" cy="304800"/>
          </a:xfrm>
          <a:prstGeom prst="rect">
            <a:avLst/>
          </a:prstGeom>
        </p:spPr>
      </p:pic>
      <p:sp>
        <p:nvSpPr>
          <p:cNvPr id="13" name="AutoShape 13"/>
          <p:cNvSpPr/>
          <p:nvPr/>
        </p:nvSpPr>
        <p:spPr>
          <a:xfrm>
            <a:off x="1219200" y="4813300"/>
            <a:ext cx="4572000" cy="3048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ctr" anchorCtr="0"/>
          <a:lstStyle/>
          <a:p>
            <a:pPr indent="0" algn="l">
              <a:lnSpc>
                <a:spcPct val="125000"/>
              </a:lnSpc>
              <a:defRPr/>
            </a:pPr>
            <a:r>
              <a:rPr lang="en-US" sz="1600" b="1" i="0" u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惯性模拟</a:t>
            </a:r>
            <a:endParaRPr lang="en-US" sz="1100"/>
          </a:p>
        </p:txBody>
      </p:sp>
      <p:sp>
        <p:nvSpPr>
          <p:cNvPr id="14" name="AutoShape 14"/>
          <p:cNvSpPr/>
          <p:nvPr/>
        </p:nvSpPr>
        <p:spPr>
          <a:xfrm>
            <a:off x="1219200" y="5181600"/>
            <a:ext cx="4572000" cy="5080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t" anchorCtr="0"/>
          <a:lstStyle/>
          <a:p>
            <a:pPr indent="0" algn="l">
              <a:lnSpc>
                <a:spcPct val="116666"/>
              </a:lnSpc>
              <a:defRPr/>
            </a:pPr>
            <a:r>
              <a:rPr lang="en-US" sz="1400" b="0" i="0" u="none" strike="noStrike">
                <a:solidFill>
                  <a:srgbClr val="E5E7EB"/>
                </a:solidFill>
                <a:latin typeface="Poppins"/>
                <a:ea typeface="Poppins"/>
                <a:cs typeface="Poppins"/>
                <a:sym typeface="Poppins"/>
              </a:rPr>
              <a:t>根据拖拽速率模拟真实的反弹与惯性滑动，提升操作手感。</a:t>
            </a:r>
            <a:endParaRPr lang="en-US" sz="1100"/>
          </a:p>
        </p:txBody>
      </p:sp>
      <p:cxnSp>
        <p:nvCxnSpPr>
          <p:cNvPr id="15" name="Connector 15"/>
          <p:cNvCxnSpPr/>
          <p:nvPr/>
        </p:nvCxnSpPr>
        <p:spPr>
          <a:xfrm rot="5389582">
            <a:off x="4000500" y="3613160"/>
            <a:ext cx="4191000" cy="12700"/>
          </a:xfrm>
          <a:prstGeom prst="straightConnector1">
            <a:avLst/>
          </a:prstGeom>
          <a:solidFill>
            <a:srgbClr val="DEE0E3">
              <a:alpha val="100000"/>
            </a:srgbClr>
          </a:solidFill>
          <a:ln w="12700" cap="flat" cmpd="sng">
            <a:solidFill>
              <a:srgbClr val="00FFFF">
                <a:alpha val="30000"/>
              </a:srgbClr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16" name="AutoShape 16"/>
          <p:cNvSpPr/>
          <p:nvPr/>
        </p:nvSpPr>
        <p:spPr>
          <a:xfrm>
            <a:off x="6477000" y="1524000"/>
            <a:ext cx="5080000" cy="3556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ctr" anchorCtr="0"/>
          <a:lstStyle/>
          <a:p>
            <a:pPr indent="0" algn="l">
              <a:lnSpc>
                <a:spcPct val="125000"/>
              </a:lnSpc>
              <a:defRPr/>
            </a:pPr>
            <a:r>
              <a:rPr lang="en-US" sz="1800" b="1" i="0" u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实现细节展示</a:t>
            </a:r>
            <a:endParaRPr lang="en-US" sz="1100"/>
          </a:p>
        </p:txBody>
      </p:sp>
      <p:sp>
        <p:nvSpPr>
          <p:cNvPr id="18" name="AutoShape 18"/>
          <p:cNvSpPr/>
          <p:nvPr/>
        </p:nvSpPr>
        <p:spPr>
          <a:xfrm>
            <a:off x="6477000" y="3873500"/>
            <a:ext cx="4953000" cy="2540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ctr" anchorCtr="0"/>
          <a:lstStyle/>
          <a:p>
            <a:pPr indent="0" algn="ctr">
              <a:lnSpc>
                <a:spcPct val="125000"/>
              </a:lnSpc>
              <a:defRPr/>
            </a:pPr>
            <a:r>
              <a:rPr lang="en-US" sz="1200" b="0" i="0" u="none" strike="noStrike" dirty="0" err="1">
                <a:solidFill>
                  <a:srgbClr val="D1D5DB"/>
                </a:solidFill>
                <a:latin typeface="Poppins"/>
                <a:ea typeface="Poppins"/>
                <a:cs typeface="Poppins"/>
                <a:sym typeface="Poppins"/>
              </a:rPr>
              <a:t>碰撞检测核心代码片段</a:t>
            </a:r>
            <a:endParaRPr lang="en-US" sz="1100" dirty="0"/>
          </a:p>
        </p:txBody>
      </p:sp>
      <p:sp>
        <p:nvSpPr>
          <p:cNvPr id="20" name="AutoShape 20"/>
          <p:cNvSpPr/>
          <p:nvPr/>
        </p:nvSpPr>
        <p:spPr>
          <a:xfrm>
            <a:off x="6477000" y="5651500"/>
            <a:ext cx="4953000" cy="2540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ctr" anchorCtr="0"/>
          <a:lstStyle/>
          <a:p>
            <a:pPr indent="0" algn="ctr">
              <a:lnSpc>
                <a:spcPct val="125000"/>
              </a:lnSpc>
              <a:defRPr/>
            </a:pPr>
            <a:r>
              <a:rPr lang="en-US" sz="1200" b="0" i="0" u="none" strike="noStrike">
                <a:solidFill>
                  <a:srgbClr val="D1D5DB"/>
                </a:solidFill>
                <a:latin typeface="Poppins"/>
                <a:ea typeface="Poppins"/>
                <a:cs typeface="Poppins"/>
                <a:sym typeface="Poppins"/>
              </a:rPr>
              <a:t>篮球砸鸡碰撞效果示意</a:t>
            </a:r>
            <a:endParaRPr lang="en-US" sz="1100"/>
          </a:p>
        </p:txBody>
      </p:sp>
      <p:pic>
        <p:nvPicPr>
          <p:cNvPr id="22" name="图片 21" descr="电脑屏幕截图&#10;&#10;AI 生成的内容可能不正确。">
            <a:extLst>
              <a:ext uri="{FF2B5EF4-FFF2-40B4-BE49-F238E27FC236}">
                <a16:creationId xmlns:a16="http://schemas.microsoft.com/office/drawing/2014/main" id="{863E9602-C863-0CD3-616F-9BFDF963CE6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09621" y="1928211"/>
            <a:ext cx="3887758" cy="1896677"/>
          </a:xfrm>
          <a:prstGeom prst="rect">
            <a:avLst/>
          </a:prstGeom>
        </p:spPr>
      </p:pic>
      <p:pic>
        <p:nvPicPr>
          <p:cNvPr id="24" name="图片 23" descr="徽标&#10;&#10;AI 生成的内容可能不正确。">
            <a:extLst>
              <a:ext uri="{FF2B5EF4-FFF2-40B4-BE49-F238E27FC236}">
                <a16:creationId xmlns:a16="http://schemas.microsoft.com/office/drawing/2014/main" id="{B5831AAF-3672-5E2E-2925-4EFF6B58C8B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31192" y="4190534"/>
            <a:ext cx="1644616" cy="140126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0A14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t="21875" b="2187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25400" cap="flat" cmpd="sng">
            <a:noFill/>
            <a:prstDash val="solid"/>
            <a:round/>
          </a:ln>
        </p:spPr>
      </p:pic>
      <p:sp>
        <p:nvSpPr>
          <p:cNvPr id="3" name="AutoShape 3"/>
          <p:cNvSpPr/>
          <p:nvPr/>
        </p:nvSpPr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  <a:solidFill>
            <a:srgbClr val="0A0A14">
              <a:alpha val="75000"/>
            </a:srgbClr>
          </a:solidFill>
          <a:ln w="25400" cap="flat" cmpd="sng">
            <a:noFill/>
            <a:prstDash val="solid"/>
            <a:round/>
          </a:ln>
        </p:spPr>
        <p:txBody>
          <a:bodyPr vert="horz" wrap="square" lIns="63500" tIns="63500" rIns="63500" bIns="63500" rtlCol="0" anchor="ctr"/>
          <a:lstStyle/>
          <a:p>
            <a:pPr algn="ctr">
              <a:defRPr/>
            </a:pPr>
            <a:endParaRPr/>
          </a:p>
        </p:txBody>
      </p:sp>
      <p:sp>
        <p:nvSpPr>
          <p:cNvPr id="4" name="AutoShape 4"/>
          <p:cNvSpPr/>
          <p:nvPr/>
        </p:nvSpPr>
        <p:spPr>
          <a:xfrm>
            <a:off x="762000" y="508000"/>
            <a:ext cx="8890000" cy="5588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ctr" anchorCtr="0"/>
          <a:lstStyle/>
          <a:p>
            <a:pPr indent="0" algn="l">
              <a:lnSpc>
                <a:spcPct val="125000"/>
              </a:lnSpc>
              <a:defRPr/>
            </a:pPr>
            <a:r>
              <a:rPr lang="en-US" sz="3600" b="1" i="0" u="none" strike="noStrike">
                <a:solidFill>
                  <a:srgbClr val="00FFFF"/>
                </a:solidFill>
                <a:latin typeface="Poppins"/>
                <a:ea typeface="Poppins"/>
                <a:cs typeface="Poppins"/>
                <a:sym typeface="Poppins"/>
              </a:rPr>
              <a:t>核心难点二：数值经济与抽卡算法</a:t>
            </a:r>
            <a:endParaRPr lang="en-US" sz="1100"/>
          </a:p>
        </p:txBody>
      </p:sp>
      <p:cxnSp>
        <p:nvCxnSpPr>
          <p:cNvPr id="5" name="Connector 5"/>
          <p:cNvCxnSpPr/>
          <p:nvPr/>
        </p:nvCxnSpPr>
        <p:spPr>
          <a:xfrm rot="-4092">
            <a:off x="762004" y="1212850"/>
            <a:ext cx="10668000" cy="12700"/>
          </a:xfrm>
          <a:prstGeom prst="straightConnector1">
            <a:avLst/>
          </a:prstGeom>
          <a:solidFill>
            <a:srgbClr val="DEE0E3">
              <a:alpha val="100000"/>
            </a:srgbClr>
          </a:solidFill>
          <a:ln w="12700" cap="flat" cmpd="sng">
            <a:solidFill>
              <a:srgbClr val="00FFFF">
                <a:alpha val="30000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2000" y="1524000"/>
            <a:ext cx="304800" cy="304800"/>
          </a:xfrm>
          <a:prstGeom prst="rect">
            <a:avLst/>
          </a:prstGeom>
        </p:spPr>
      </p:pic>
      <p:sp>
        <p:nvSpPr>
          <p:cNvPr id="7" name="AutoShape 7"/>
          <p:cNvSpPr/>
          <p:nvPr/>
        </p:nvSpPr>
        <p:spPr>
          <a:xfrm>
            <a:off x="1219200" y="1524000"/>
            <a:ext cx="4826000" cy="3048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ctr" anchorCtr="0"/>
          <a:lstStyle/>
          <a:p>
            <a:pPr indent="0" algn="l">
              <a:lnSpc>
                <a:spcPct val="125000"/>
              </a:lnSpc>
              <a:defRPr/>
            </a:pPr>
            <a:r>
              <a:rPr lang="en-US" sz="1800" b="1" i="0" u="none" strike="noStrike" dirty="0" err="1">
                <a:solidFill>
                  <a:srgbClr val="FFFFFF"/>
                </a:solidFill>
                <a:latin typeface="Noto Sans SC"/>
                <a:ea typeface="Noto Sans SC"/>
                <a:cs typeface="Noto Sans SC"/>
                <a:sym typeface="Noto Sans SC"/>
              </a:rPr>
              <a:t>加权随机算法</a:t>
            </a:r>
            <a:endParaRPr lang="en-US" sz="1100" dirty="0"/>
          </a:p>
        </p:txBody>
      </p:sp>
      <p:sp>
        <p:nvSpPr>
          <p:cNvPr id="8" name="AutoShape 8"/>
          <p:cNvSpPr/>
          <p:nvPr/>
        </p:nvSpPr>
        <p:spPr>
          <a:xfrm>
            <a:off x="1219200" y="1905000"/>
            <a:ext cx="4826000" cy="5588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t" anchorCtr="0"/>
          <a:lstStyle/>
          <a:p>
            <a:pPr indent="0" algn="l">
              <a:lnSpc>
                <a:spcPct val="116666"/>
              </a:lnSpc>
              <a:defRPr/>
            </a:pPr>
            <a:r>
              <a:rPr lang="en-US" sz="1400" b="0" i="0" u="none" strike="noStrike">
                <a:solidFill>
                  <a:srgbClr val="E5E7EB"/>
                </a:solidFill>
                <a:latin typeface="Noto Sans SC"/>
                <a:ea typeface="Noto Sans SC"/>
                <a:cs typeface="Noto Sans SC"/>
                <a:sym typeface="Noto Sans SC"/>
              </a:rPr>
              <a:t>设计9级稀有度模型，SSS级概率仅0.5%，充满期待感。</a:t>
            </a:r>
            <a:endParaRPr lang="en-US" sz="1100"/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62000" y="2717800"/>
            <a:ext cx="304800" cy="304800"/>
          </a:xfrm>
          <a:prstGeom prst="rect">
            <a:avLst/>
          </a:prstGeom>
        </p:spPr>
      </p:pic>
      <p:sp>
        <p:nvSpPr>
          <p:cNvPr id="10" name="AutoShape 10"/>
          <p:cNvSpPr/>
          <p:nvPr/>
        </p:nvSpPr>
        <p:spPr>
          <a:xfrm>
            <a:off x="1219200" y="2717800"/>
            <a:ext cx="4826000" cy="3048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ctr" anchorCtr="0"/>
          <a:lstStyle/>
          <a:p>
            <a:pPr indent="0" algn="l">
              <a:lnSpc>
                <a:spcPct val="125000"/>
              </a:lnSpc>
              <a:defRPr/>
            </a:pPr>
            <a:r>
              <a:rPr lang="en-US" sz="1800" b="1" i="0" u="none" strike="noStrike">
                <a:solidFill>
                  <a:srgbClr val="FFFFFF"/>
                </a:solidFill>
                <a:latin typeface="Noto Sans SC"/>
                <a:ea typeface="Noto Sans SC"/>
                <a:cs typeface="Noto Sans SC"/>
                <a:sym typeface="Noto Sans SC"/>
              </a:rPr>
              <a:t>动态图鉴与战力计算</a:t>
            </a:r>
            <a:endParaRPr lang="en-US" sz="1100"/>
          </a:p>
        </p:txBody>
      </p:sp>
      <p:sp>
        <p:nvSpPr>
          <p:cNvPr id="11" name="AutoShape 11"/>
          <p:cNvSpPr/>
          <p:nvPr/>
        </p:nvSpPr>
        <p:spPr>
          <a:xfrm>
            <a:off x="1219200" y="3098800"/>
            <a:ext cx="4826000" cy="5588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t" anchorCtr="0"/>
          <a:lstStyle/>
          <a:p>
            <a:pPr indent="0" algn="l">
              <a:lnSpc>
                <a:spcPct val="116666"/>
              </a:lnSpc>
              <a:defRPr/>
            </a:pPr>
            <a:r>
              <a:rPr lang="en-US" sz="1400" b="0" i="0" u="none" strike="noStrike">
                <a:solidFill>
                  <a:srgbClr val="E5E7EB"/>
                </a:solidFill>
                <a:latin typeface="Noto Sans SC"/>
                <a:ea typeface="Noto Sans SC"/>
                <a:cs typeface="Noto Sans SC"/>
                <a:sym typeface="Noto Sans SC"/>
              </a:rPr>
              <a:t>利用JS高阶函数实现背包自动去重、排序与战力实时计算。</a:t>
            </a:r>
            <a:endParaRPr lang="en-US" sz="1100"/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62000" y="3911600"/>
            <a:ext cx="304800" cy="304800"/>
          </a:xfrm>
          <a:prstGeom prst="rect">
            <a:avLst/>
          </a:prstGeom>
        </p:spPr>
      </p:pic>
      <p:sp>
        <p:nvSpPr>
          <p:cNvPr id="13" name="AutoShape 13"/>
          <p:cNvSpPr/>
          <p:nvPr/>
        </p:nvSpPr>
        <p:spPr>
          <a:xfrm>
            <a:off x="1219200" y="3911600"/>
            <a:ext cx="4826000" cy="3048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ctr" anchorCtr="0"/>
          <a:lstStyle/>
          <a:p>
            <a:pPr indent="0" algn="l">
              <a:lnSpc>
                <a:spcPct val="125000"/>
              </a:lnSpc>
              <a:defRPr/>
            </a:pPr>
            <a:r>
              <a:rPr lang="en-US" sz="1800" b="1" i="0" u="none" strike="noStrike">
                <a:solidFill>
                  <a:srgbClr val="FFFFFF"/>
                </a:solidFill>
                <a:latin typeface="Noto Sans SC"/>
                <a:ea typeface="Noto Sans SC"/>
                <a:cs typeface="Noto Sans SC"/>
                <a:sym typeface="Noto Sans SC"/>
              </a:rPr>
              <a:t>多维数值成长体系</a:t>
            </a:r>
            <a:endParaRPr lang="en-US" sz="1100"/>
          </a:p>
        </p:txBody>
      </p:sp>
      <p:sp>
        <p:nvSpPr>
          <p:cNvPr id="14" name="AutoShape 14"/>
          <p:cNvSpPr/>
          <p:nvPr/>
        </p:nvSpPr>
        <p:spPr>
          <a:xfrm>
            <a:off x="1219200" y="4292600"/>
            <a:ext cx="4826000" cy="5588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t" anchorCtr="0"/>
          <a:lstStyle/>
          <a:p>
            <a:pPr indent="0" algn="l">
              <a:lnSpc>
                <a:spcPct val="116666"/>
              </a:lnSpc>
              <a:defRPr/>
            </a:pPr>
            <a:r>
              <a:rPr lang="en-US" sz="1400" b="0" i="0" u="none" strike="noStrike">
                <a:solidFill>
                  <a:srgbClr val="E5E7EB"/>
                </a:solidFill>
                <a:latin typeface="Noto Sans SC"/>
                <a:ea typeface="Noto Sans SC"/>
                <a:cs typeface="Noto Sans SC"/>
                <a:sym typeface="Noto Sans SC"/>
              </a:rPr>
              <a:t>挂机、点击、碰撞多维度奖励，让每个行为都有成长反馈。</a:t>
            </a:r>
            <a:endParaRPr lang="en-US" sz="1100"/>
          </a:p>
        </p:txBody>
      </p:sp>
      <p:cxnSp>
        <p:nvCxnSpPr>
          <p:cNvPr id="15" name="Connector 15"/>
          <p:cNvCxnSpPr/>
          <p:nvPr/>
        </p:nvCxnSpPr>
        <p:spPr>
          <a:xfrm rot="5386878">
            <a:off x="4432300" y="3181362"/>
            <a:ext cx="3327400" cy="12700"/>
          </a:xfrm>
          <a:prstGeom prst="straightConnector1">
            <a:avLst/>
          </a:prstGeom>
          <a:solidFill>
            <a:srgbClr val="DEE0E3">
              <a:alpha val="100000"/>
            </a:srgbClr>
          </a:solidFill>
          <a:ln w="12700" cap="flat" cmpd="sng">
            <a:solidFill>
              <a:srgbClr val="00FFFF">
                <a:alpha val="30000"/>
              </a:srgbClr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16" name="AutoShape 16"/>
          <p:cNvSpPr/>
          <p:nvPr/>
        </p:nvSpPr>
        <p:spPr>
          <a:xfrm>
            <a:off x="8059747" y="1314439"/>
            <a:ext cx="1240390" cy="3048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ctr" anchorCtr="0"/>
          <a:lstStyle/>
          <a:p>
            <a:pPr indent="0" algn="l">
              <a:lnSpc>
                <a:spcPct val="125000"/>
              </a:lnSpc>
              <a:defRPr/>
            </a:pPr>
            <a:r>
              <a:rPr lang="en-US" sz="1600" b="1" i="0" u="none" strike="noStrike" dirty="0" err="1">
                <a:solidFill>
                  <a:srgbClr val="FFFFFF"/>
                </a:solidFill>
                <a:latin typeface="Noto Sans SC"/>
                <a:ea typeface="Noto Sans SC"/>
                <a:cs typeface="Noto Sans SC"/>
                <a:sym typeface="Noto Sans SC"/>
              </a:rPr>
              <a:t>概率配置代码</a:t>
            </a:r>
            <a:endParaRPr lang="en-US" sz="1100" dirty="0"/>
          </a:p>
        </p:txBody>
      </p:sp>
      <p:sp>
        <p:nvSpPr>
          <p:cNvPr id="18" name="AutoShape 18"/>
          <p:cNvSpPr/>
          <p:nvPr/>
        </p:nvSpPr>
        <p:spPr>
          <a:xfrm>
            <a:off x="6248400" y="4239523"/>
            <a:ext cx="1421867" cy="3048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ctr" anchorCtr="0"/>
          <a:lstStyle/>
          <a:p>
            <a:pPr indent="0" algn="l">
              <a:lnSpc>
                <a:spcPct val="125000"/>
              </a:lnSpc>
              <a:defRPr/>
            </a:pPr>
            <a:r>
              <a:rPr lang="en-US" sz="1600" b="1" i="0" u="none" strike="noStrike" dirty="0" err="1">
                <a:solidFill>
                  <a:srgbClr val="FFFFFF"/>
                </a:solidFill>
                <a:latin typeface="Noto Sans SC"/>
                <a:ea typeface="Noto Sans SC"/>
                <a:cs typeface="Noto Sans SC"/>
                <a:sym typeface="Noto Sans SC"/>
              </a:rPr>
              <a:t>SSS级卡牌效果</a:t>
            </a:r>
            <a:endParaRPr lang="en-US" sz="1100" dirty="0"/>
          </a:p>
        </p:txBody>
      </p:sp>
      <p:cxnSp>
        <p:nvCxnSpPr>
          <p:cNvPr id="20" name="Connector 20"/>
          <p:cNvCxnSpPr/>
          <p:nvPr/>
        </p:nvCxnSpPr>
        <p:spPr>
          <a:xfrm rot="-4092">
            <a:off x="762004" y="5454650"/>
            <a:ext cx="10668000" cy="12700"/>
          </a:xfrm>
          <a:prstGeom prst="straightConnector1">
            <a:avLst/>
          </a:prstGeom>
          <a:solidFill>
            <a:srgbClr val="DEE0E3">
              <a:alpha val="100000"/>
            </a:srgbClr>
          </a:solidFill>
          <a:ln w="12700" cap="flat" cmpd="sng">
            <a:solidFill>
              <a:srgbClr val="00FFFF">
                <a:alpha val="30000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1" name="Picture 2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62000" y="5715000"/>
            <a:ext cx="254000" cy="254000"/>
          </a:xfrm>
          <a:prstGeom prst="rect">
            <a:avLst/>
          </a:prstGeom>
        </p:spPr>
      </p:pic>
      <p:sp>
        <p:nvSpPr>
          <p:cNvPr id="22" name="AutoShape 22"/>
          <p:cNvSpPr/>
          <p:nvPr/>
        </p:nvSpPr>
        <p:spPr>
          <a:xfrm>
            <a:off x="1168400" y="5715000"/>
            <a:ext cx="10160000" cy="2794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ctr" anchorCtr="0"/>
          <a:lstStyle/>
          <a:p>
            <a:pPr indent="0" algn="l">
              <a:lnSpc>
                <a:spcPct val="125000"/>
              </a:lnSpc>
              <a:defRPr/>
            </a:pPr>
            <a:r>
              <a:rPr lang="en-US" sz="1400" b="0" i="0" u="none" strike="noStrike">
                <a:solidFill>
                  <a:srgbClr val="E5E7EB"/>
                </a:solidFill>
                <a:latin typeface="Noto Sans SC"/>
                <a:ea typeface="Noto Sans SC"/>
                <a:cs typeface="Noto Sans SC"/>
                <a:sym typeface="Noto Sans SC"/>
              </a:rPr>
              <a:t>构建平衡且富有乐趣的游戏经济系统，是提升玩家留存的关键。</a:t>
            </a:r>
            <a:endParaRPr lang="en-US" sz="1100"/>
          </a:p>
        </p:txBody>
      </p:sp>
      <p:pic>
        <p:nvPicPr>
          <p:cNvPr id="24" name="图片 23" descr="屏幕上有字&#10;&#10;AI 生成的内容可能不正确。">
            <a:extLst>
              <a:ext uri="{FF2B5EF4-FFF2-40B4-BE49-F238E27FC236}">
                <a16:creationId xmlns:a16="http://schemas.microsoft.com/office/drawing/2014/main" id="{B3C319A5-8E76-D10F-D178-A732DD8A012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324076" y="1677326"/>
            <a:ext cx="2360598" cy="1568752"/>
          </a:xfrm>
          <a:prstGeom prst="rect">
            <a:avLst/>
          </a:prstGeom>
        </p:spPr>
      </p:pic>
      <p:pic>
        <p:nvPicPr>
          <p:cNvPr id="26" name="图片 25" descr="屏幕上的人&#10;&#10;AI 生成的内容可能不正确。">
            <a:extLst>
              <a:ext uri="{FF2B5EF4-FFF2-40B4-BE49-F238E27FC236}">
                <a16:creationId xmlns:a16="http://schemas.microsoft.com/office/drawing/2014/main" id="{6C0A651D-1544-A360-EAEC-152A1ABFE3B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827575" y="3295661"/>
            <a:ext cx="2350283" cy="2089140"/>
          </a:xfrm>
          <a:prstGeom prst="rect">
            <a:avLst/>
          </a:prstGeom>
        </p:spPr>
      </p:pic>
      <p:pic>
        <p:nvPicPr>
          <p:cNvPr id="28" name="图片 27" descr="文本&#10;&#10;AI 生成的内容可能不正确。">
            <a:extLst>
              <a:ext uri="{FF2B5EF4-FFF2-40B4-BE49-F238E27FC236}">
                <a16:creationId xmlns:a16="http://schemas.microsoft.com/office/drawing/2014/main" id="{E32BD86E-9157-E49D-4765-3F85B131929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789712" y="1679423"/>
            <a:ext cx="2271987" cy="156875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0A14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30000"/>
          </a:blip>
          <a:srcRect t="21875" b="2187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25400" cap="flat" cmpd="sng">
            <a:noFill/>
            <a:prstDash val="solid"/>
            <a:round/>
          </a:ln>
        </p:spPr>
      </p:pic>
      <p:sp>
        <p:nvSpPr>
          <p:cNvPr id="3" name="AutoShape 3"/>
          <p:cNvSpPr/>
          <p:nvPr/>
        </p:nvSpPr>
        <p:spPr>
          <a:xfrm>
            <a:off x="762000" y="508000"/>
            <a:ext cx="7620000" cy="5080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ctr" anchorCtr="0"/>
          <a:lstStyle/>
          <a:p>
            <a:pPr indent="0" algn="l">
              <a:lnSpc>
                <a:spcPct val="125000"/>
              </a:lnSpc>
              <a:defRPr/>
            </a:pPr>
            <a:r>
              <a:rPr lang="en-US" sz="3200" b="1" i="0" u="none" strike="noStrike">
                <a:solidFill>
                  <a:srgbClr val="00FFFF"/>
                </a:solidFill>
                <a:latin typeface="Poppins"/>
                <a:ea typeface="Poppins"/>
                <a:cs typeface="Poppins"/>
                <a:sym typeface="Poppins"/>
              </a:rPr>
              <a:t>核心难点三：数据持久化与安全</a:t>
            </a:r>
            <a:endParaRPr lang="en-US" sz="1100"/>
          </a:p>
        </p:txBody>
      </p:sp>
      <p:cxnSp>
        <p:nvCxnSpPr>
          <p:cNvPr id="4" name="Connector 4"/>
          <p:cNvCxnSpPr/>
          <p:nvPr/>
        </p:nvCxnSpPr>
        <p:spPr>
          <a:xfrm rot="-4092">
            <a:off x="762004" y="1200150"/>
            <a:ext cx="10668000" cy="12700"/>
          </a:xfrm>
          <a:prstGeom prst="straightConnector1">
            <a:avLst/>
          </a:prstGeom>
          <a:solidFill>
            <a:srgbClr val="DEE0E3">
              <a:alpha val="100000"/>
            </a:srgbClr>
          </a:solidFill>
          <a:ln w="12700" cap="flat" cmpd="sng">
            <a:solidFill>
              <a:srgbClr val="00FFFF">
                <a:alpha val="30000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AutoShape 5"/>
          <p:cNvSpPr/>
          <p:nvPr/>
        </p:nvSpPr>
        <p:spPr>
          <a:xfrm>
            <a:off x="762000" y="1524000"/>
            <a:ext cx="5080000" cy="3048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ctr" anchorCtr="0"/>
          <a:lstStyle/>
          <a:p>
            <a:pPr indent="0" algn="l">
              <a:lnSpc>
                <a:spcPct val="125000"/>
              </a:lnSpc>
              <a:defRPr/>
            </a:pPr>
            <a:r>
              <a:rPr lang="en-US" sz="1800" b="1" i="0" u="none" strike="noStrike">
                <a:solidFill>
                  <a:srgbClr val="FF00FF"/>
                </a:solidFill>
                <a:latin typeface="Poppins"/>
                <a:ea typeface="Poppins"/>
                <a:cs typeface="Poppins"/>
                <a:sym typeface="Poppins"/>
              </a:rPr>
              <a:t>痛点分析</a:t>
            </a:r>
            <a:endParaRPr lang="en-US" sz="1100"/>
          </a:p>
        </p:txBody>
      </p:sp>
      <p:sp>
        <p:nvSpPr>
          <p:cNvPr id="6" name="AutoShape 6"/>
          <p:cNvSpPr/>
          <p:nvPr/>
        </p:nvSpPr>
        <p:spPr>
          <a:xfrm>
            <a:off x="762000" y="1905000"/>
            <a:ext cx="5080000" cy="5588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t" anchorCtr="0"/>
          <a:lstStyle/>
          <a:p>
            <a:pPr indent="0" algn="l">
              <a:lnSpc>
                <a:spcPct val="116666"/>
              </a:lnSpc>
              <a:defRPr/>
            </a:pPr>
            <a:r>
              <a:rPr lang="en-US" sz="1400" b="0" i="0" u="none" strike="noStrike">
                <a:solidFill>
                  <a:srgbClr val="E5E7EB"/>
                </a:solidFill>
                <a:latin typeface="Poppins"/>
                <a:ea typeface="Poppins"/>
                <a:cs typeface="Poppins"/>
                <a:sym typeface="Poppins"/>
              </a:rPr>
              <a:t>页面刷新数据丢失，本地存储易被篡改，严重破坏游戏平衡与体验。</a:t>
            </a:r>
            <a:endParaRPr lang="en-US" sz="1100"/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2000" y="2667000"/>
            <a:ext cx="304800" cy="304800"/>
          </a:xfrm>
          <a:prstGeom prst="rect">
            <a:avLst/>
          </a:prstGeom>
        </p:spPr>
      </p:pic>
      <p:sp>
        <p:nvSpPr>
          <p:cNvPr id="8" name="AutoShape 8"/>
          <p:cNvSpPr/>
          <p:nvPr/>
        </p:nvSpPr>
        <p:spPr>
          <a:xfrm>
            <a:off x="1219200" y="2679700"/>
            <a:ext cx="4572000" cy="2794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ctr" anchorCtr="0"/>
          <a:lstStyle/>
          <a:p>
            <a:pPr indent="0" algn="l">
              <a:lnSpc>
                <a:spcPct val="125000"/>
              </a:lnSpc>
              <a:defRPr/>
            </a:pPr>
            <a:r>
              <a:rPr lang="en-US" sz="1600" b="1" i="0" u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序列化存储</a:t>
            </a:r>
            <a:endParaRPr lang="en-US" sz="1100"/>
          </a:p>
        </p:txBody>
      </p:sp>
      <p:sp>
        <p:nvSpPr>
          <p:cNvPr id="9" name="AutoShape 9"/>
          <p:cNvSpPr/>
          <p:nvPr/>
        </p:nvSpPr>
        <p:spPr>
          <a:xfrm>
            <a:off x="1219200" y="3048000"/>
            <a:ext cx="4572000" cy="5080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t" anchorCtr="0"/>
          <a:lstStyle/>
          <a:p>
            <a:pPr indent="0" algn="l">
              <a:lnSpc>
                <a:spcPct val="116666"/>
              </a:lnSpc>
              <a:defRPr/>
            </a:pPr>
            <a:r>
              <a:rPr lang="en-US" sz="1400" b="0" i="0" u="none" strike="noStrike" dirty="0" err="1">
                <a:solidFill>
                  <a:srgbClr val="D1D5DB"/>
                </a:solidFill>
                <a:latin typeface="Poppins"/>
                <a:ea typeface="Poppins"/>
                <a:cs typeface="Poppins"/>
                <a:sym typeface="Poppins"/>
              </a:rPr>
              <a:t>利用JSON.</a:t>
            </a:r>
            <a:r>
              <a:rPr lang="en-US" altLang="zh-CN" sz="1400" b="0" i="0" u="none" strike="noStrike" dirty="0" err="1">
                <a:solidFill>
                  <a:srgbClr val="D1D5DB"/>
                </a:solidFill>
                <a:latin typeface="Poppins"/>
                <a:ea typeface="Poppins"/>
                <a:cs typeface="Poppins"/>
                <a:sym typeface="Poppins"/>
              </a:rPr>
              <a:t>stringify</a:t>
            </a:r>
            <a:r>
              <a:rPr lang="zh-CN" altLang="en-US" sz="1400" b="0" i="0" u="none" strike="noStrike" dirty="0">
                <a:solidFill>
                  <a:srgbClr val="D1D5DB"/>
                </a:solidFill>
                <a:latin typeface="Poppins"/>
                <a:ea typeface="Poppins"/>
                <a:cs typeface="Poppins"/>
                <a:sym typeface="Poppins"/>
              </a:rPr>
              <a:t>将复杂对象转化为字符串</a:t>
            </a:r>
            <a:r>
              <a:rPr lang="en-US" sz="1400" b="0" i="0" u="none" strike="noStrike" dirty="0" err="1">
                <a:solidFill>
                  <a:srgbClr val="D1D5DB"/>
                </a:solidFill>
                <a:latin typeface="Poppins"/>
                <a:ea typeface="Poppins"/>
                <a:cs typeface="Poppins"/>
                <a:sym typeface="Poppins"/>
              </a:rPr>
              <a:t>存储于localStorage</a:t>
            </a:r>
            <a:r>
              <a:rPr lang="en-US" sz="1400" b="0" i="0" u="none" strike="noStrike" dirty="0">
                <a:solidFill>
                  <a:srgbClr val="D1D5DB"/>
                </a:solidFill>
                <a:latin typeface="Poppins"/>
                <a:ea typeface="Poppins"/>
                <a:cs typeface="Poppins"/>
                <a:sym typeface="Poppins"/>
              </a:rPr>
              <a:t>。</a:t>
            </a:r>
            <a:endParaRPr lang="en-US" sz="1100" dirty="0"/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62000" y="3746500"/>
            <a:ext cx="304800" cy="304800"/>
          </a:xfrm>
          <a:prstGeom prst="rect">
            <a:avLst/>
          </a:prstGeom>
        </p:spPr>
      </p:pic>
      <p:sp>
        <p:nvSpPr>
          <p:cNvPr id="11" name="AutoShape 11"/>
          <p:cNvSpPr/>
          <p:nvPr/>
        </p:nvSpPr>
        <p:spPr>
          <a:xfrm>
            <a:off x="1219200" y="3759200"/>
            <a:ext cx="4572000" cy="2794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ctr" anchorCtr="0"/>
          <a:lstStyle/>
          <a:p>
            <a:pPr indent="0" algn="l">
              <a:lnSpc>
                <a:spcPct val="125000"/>
              </a:lnSpc>
              <a:defRPr/>
            </a:pPr>
            <a:r>
              <a:rPr lang="en-US" sz="1600" b="1" i="0" u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Base64 编码</a:t>
            </a:r>
            <a:endParaRPr lang="en-US" sz="1100"/>
          </a:p>
        </p:txBody>
      </p:sp>
      <p:sp>
        <p:nvSpPr>
          <p:cNvPr id="12" name="AutoShape 12"/>
          <p:cNvSpPr/>
          <p:nvPr/>
        </p:nvSpPr>
        <p:spPr>
          <a:xfrm>
            <a:off x="1219200" y="4127500"/>
            <a:ext cx="4572000" cy="5080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t" anchorCtr="0"/>
          <a:lstStyle/>
          <a:p>
            <a:pPr indent="0" algn="l">
              <a:lnSpc>
                <a:spcPct val="116666"/>
              </a:lnSpc>
              <a:defRPr/>
            </a:pPr>
            <a:r>
              <a:rPr lang="zh-CN" altLang="en-US" sz="1400" b="0" i="0" u="none" strike="noStrike" dirty="0">
                <a:solidFill>
                  <a:srgbClr val="D1D5DB"/>
                </a:solidFill>
                <a:latin typeface="Poppins"/>
                <a:ea typeface="Poppins"/>
                <a:cs typeface="Poppins"/>
                <a:sym typeface="Poppins"/>
              </a:rPr>
              <a:t>将存档转化为</a:t>
            </a:r>
            <a:r>
              <a:rPr lang="en-US" altLang="zh-CN" sz="1400" b="0" i="0" u="none" strike="noStrike" dirty="0">
                <a:solidFill>
                  <a:srgbClr val="D1D5DB"/>
                </a:solidFill>
                <a:latin typeface="Poppins"/>
                <a:ea typeface="Poppins"/>
                <a:cs typeface="Poppins"/>
                <a:sym typeface="Poppins"/>
              </a:rPr>
              <a:t>Base64</a:t>
            </a:r>
            <a:r>
              <a:rPr lang="zh-CN" altLang="en-US" sz="1400" b="0" i="0" u="none" strike="noStrike" dirty="0">
                <a:solidFill>
                  <a:srgbClr val="D1D5DB"/>
                </a:solidFill>
                <a:latin typeface="Poppins"/>
                <a:ea typeface="Poppins"/>
                <a:cs typeface="Poppins"/>
                <a:sym typeface="Poppins"/>
              </a:rPr>
              <a:t>编码，</a:t>
            </a:r>
            <a:r>
              <a:rPr lang="en-US" sz="1400" b="0" i="0" u="none" strike="noStrike" dirty="0" err="1">
                <a:solidFill>
                  <a:srgbClr val="D1D5DB"/>
                </a:solidFill>
                <a:latin typeface="Poppins"/>
                <a:ea typeface="Poppins"/>
                <a:cs typeface="Poppins"/>
                <a:sym typeface="Poppins"/>
              </a:rPr>
              <a:t>实现存档导出导入，方便跨设备分享并提供基础防篡改</a:t>
            </a:r>
            <a:r>
              <a:rPr lang="en-US" sz="1400" b="0" i="0" u="none" strike="noStrike" dirty="0">
                <a:solidFill>
                  <a:srgbClr val="D1D5DB"/>
                </a:solidFill>
                <a:latin typeface="Poppins"/>
                <a:ea typeface="Poppins"/>
                <a:cs typeface="Poppins"/>
                <a:sym typeface="Poppins"/>
              </a:rPr>
              <a:t>。</a:t>
            </a:r>
            <a:endParaRPr lang="en-US" sz="1100" dirty="0"/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62000" y="4826000"/>
            <a:ext cx="304800" cy="304800"/>
          </a:xfrm>
          <a:prstGeom prst="rect">
            <a:avLst/>
          </a:prstGeom>
        </p:spPr>
      </p:pic>
      <p:sp>
        <p:nvSpPr>
          <p:cNvPr id="14" name="AutoShape 14"/>
          <p:cNvSpPr/>
          <p:nvPr/>
        </p:nvSpPr>
        <p:spPr>
          <a:xfrm>
            <a:off x="1219200" y="4838700"/>
            <a:ext cx="4572000" cy="2794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ctr" anchorCtr="0"/>
          <a:lstStyle/>
          <a:p>
            <a:pPr indent="0" algn="l">
              <a:lnSpc>
                <a:spcPct val="125000"/>
              </a:lnSpc>
              <a:defRPr/>
            </a:pPr>
            <a:r>
              <a:rPr lang="en-US" sz="1600" b="1" i="0" u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GM 调试模式</a:t>
            </a:r>
            <a:endParaRPr lang="en-US" sz="1100"/>
          </a:p>
        </p:txBody>
      </p:sp>
      <p:sp>
        <p:nvSpPr>
          <p:cNvPr id="15" name="AutoShape 15"/>
          <p:cNvSpPr/>
          <p:nvPr/>
        </p:nvSpPr>
        <p:spPr>
          <a:xfrm>
            <a:off x="1219200" y="5207000"/>
            <a:ext cx="4572000" cy="5080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t" anchorCtr="0"/>
          <a:lstStyle/>
          <a:p>
            <a:pPr indent="0" algn="l">
              <a:lnSpc>
                <a:spcPct val="116666"/>
              </a:lnSpc>
              <a:defRPr/>
            </a:pPr>
            <a:r>
              <a:rPr lang="en-US" sz="1400" b="0" i="0" u="none" strike="noStrike" dirty="0" err="1">
                <a:solidFill>
                  <a:srgbClr val="D1D5DB"/>
                </a:solidFill>
                <a:latin typeface="Poppins"/>
                <a:ea typeface="Poppins"/>
                <a:cs typeface="Poppins"/>
                <a:sym typeface="Poppins"/>
              </a:rPr>
              <a:t>内置开发者后门</a:t>
            </a:r>
            <a:r>
              <a:rPr lang="en-US" sz="1400" b="0" i="0" u="none" strike="noStrike" dirty="0">
                <a:solidFill>
                  <a:srgbClr val="D1D5DB"/>
                </a:solidFill>
                <a:latin typeface="Poppins"/>
                <a:ea typeface="Poppins"/>
                <a:cs typeface="Poppins"/>
                <a:sym typeface="Poppins"/>
              </a:rPr>
              <a:t>，</a:t>
            </a:r>
            <a:r>
              <a:rPr lang="zh-CN" altLang="en-US" sz="1400" b="0" i="0" u="none" strike="noStrike" dirty="0">
                <a:solidFill>
                  <a:srgbClr val="D1D5DB"/>
                </a:solidFill>
                <a:latin typeface="Poppins"/>
                <a:ea typeface="Poppins"/>
                <a:cs typeface="Poppins"/>
                <a:sym typeface="Poppins"/>
              </a:rPr>
              <a:t>如</a:t>
            </a:r>
            <a:r>
              <a:rPr lang="en-US" sz="1400" b="0" i="0" u="none" strike="noStrike" dirty="0" err="1">
                <a:solidFill>
                  <a:srgbClr val="D1D5DB"/>
                </a:solidFill>
                <a:latin typeface="Poppins"/>
                <a:ea typeface="Poppins"/>
                <a:cs typeface="Poppins"/>
                <a:sym typeface="Poppins"/>
              </a:rPr>
              <a:t>一键满级</a:t>
            </a:r>
            <a:r>
              <a:rPr lang="en-US" sz="1400" b="0" i="0" u="none" strike="noStrike" dirty="0">
                <a:solidFill>
                  <a:srgbClr val="D1D5DB"/>
                </a:solidFill>
                <a:latin typeface="Poppins"/>
                <a:ea typeface="Poppins"/>
                <a:cs typeface="Poppins"/>
                <a:sym typeface="Poppins"/>
              </a:rPr>
              <a:t>/</a:t>
            </a:r>
            <a:r>
              <a:rPr lang="en-US" sz="1400" b="0" i="0" u="none" strike="noStrike" dirty="0" err="1">
                <a:solidFill>
                  <a:srgbClr val="D1D5DB"/>
                </a:solidFill>
                <a:latin typeface="Poppins"/>
                <a:ea typeface="Poppins"/>
                <a:cs typeface="Poppins"/>
                <a:sym typeface="Poppins"/>
              </a:rPr>
              <a:t>全卡牌</a:t>
            </a:r>
            <a:r>
              <a:rPr lang="en-US" sz="1400" b="0" i="0" u="none" strike="noStrike" dirty="0">
                <a:solidFill>
                  <a:srgbClr val="D1D5DB"/>
                </a:solidFill>
                <a:latin typeface="Poppins"/>
                <a:ea typeface="Poppins"/>
                <a:cs typeface="Poppins"/>
                <a:sym typeface="Poppins"/>
              </a:rPr>
              <a:t>，</a:t>
            </a:r>
            <a:r>
              <a:rPr lang="zh-CN" altLang="en-US" sz="1400" b="0" i="0" u="none" strike="noStrike" dirty="0">
                <a:solidFill>
                  <a:srgbClr val="D1D5DB"/>
                </a:solidFill>
                <a:latin typeface="Poppins"/>
                <a:ea typeface="Poppins"/>
                <a:cs typeface="Poppins"/>
                <a:sym typeface="Poppins"/>
              </a:rPr>
              <a:t>用于快速测试边界数据</a:t>
            </a:r>
            <a:r>
              <a:rPr lang="en-US" sz="1400" b="0" i="0" u="none" strike="noStrike" dirty="0">
                <a:solidFill>
                  <a:srgbClr val="D1D5DB"/>
                </a:solidFill>
                <a:latin typeface="Poppins"/>
                <a:ea typeface="Poppins"/>
                <a:cs typeface="Poppins"/>
                <a:sym typeface="Poppins"/>
              </a:rPr>
              <a:t>。</a:t>
            </a:r>
            <a:endParaRPr lang="en-US" sz="1100" dirty="0"/>
          </a:p>
        </p:txBody>
      </p:sp>
      <p:cxnSp>
        <p:nvCxnSpPr>
          <p:cNvPr id="16" name="Connector 16"/>
          <p:cNvCxnSpPr/>
          <p:nvPr/>
        </p:nvCxnSpPr>
        <p:spPr>
          <a:xfrm rot="5389582">
            <a:off x="4000500" y="3613160"/>
            <a:ext cx="4191000" cy="12700"/>
          </a:xfrm>
          <a:prstGeom prst="straightConnector1">
            <a:avLst/>
          </a:prstGeom>
          <a:solidFill>
            <a:srgbClr val="DEE0E3">
              <a:alpha val="100000"/>
            </a:srgbClr>
          </a:solidFill>
          <a:ln w="12700" cap="flat" cmpd="sng">
            <a:solidFill>
              <a:srgbClr val="FFFFFF">
                <a:alpha val="20000"/>
              </a:srgbClr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18" name="AutoShape 18"/>
          <p:cNvSpPr/>
          <p:nvPr/>
        </p:nvSpPr>
        <p:spPr>
          <a:xfrm>
            <a:off x="6604000" y="3402647"/>
            <a:ext cx="4826000" cy="2540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ctr" anchorCtr="0"/>
          <a:lstStyle/>
          <a:p>
            <a:pPr indent="0" algn="ctr">
              <a:lnSpc>
                <a:spcPct val="125000"/>
              </a:lnSpc>
              <a:defRPr/>
            </a:pPr>
            <a:r>
              <a:rPr lang="en-US" sz="1400" b="0" i="0" u="none" strike="noStrike" dirty="0" err="1">
                <a:solidFill>
                  <a:srgbClr val="E5E7EB"/>
                </a:solidFill>
                <a:latin typeface="Poppins"/>
                <a:ea typeface="Poppins"/>
                <a:cs typeface="Poppins"/>
                <a:sym typeface="Poppins"/>
              </a:rPr>
              <a:t>存档导出</a:t>
            </a:r>
            <a:r>
              <a:rPr lang="en-US" sz="1400" b="0" i="0" u="none" strike="noStrike" dirty="0">
                <a:solidFill>
                  <a:srgbClr val="E5E7EB"/>
                </a:solidFill>
                <a:latin typeface="Poppins"/>
                <a:ea typeface="Poppins"/>
                <a:cs typeface="Poppins"/>
                <a:sym typeface="Poppins"/>
              </a:rPr>
              <a:t>/</a:t>
            </a:r>
            <a:r>
              <a:rPr lang="en-US" sz="1400" b="0" i="0" u="none" strike="noStrike" dirty="0" err="1">
                <a:solidFill>
                  <a:srgbClr val="E5E7EB"/>
                </a:solidFill>
                <a:latin typeface="Poppins"/>
                <a:ea typeface="Poppins"/>
                <a:cs typeface="Poppins"/>
                <a:sym typeface="Poppins"/>
              </a:rPr>
              <a:t>导入界面</a:t>
            </a:r>
            <a:endParaRPr lang="en-US" sz="1100" dirty="0"/>
          </a:p>
        </p:txBody>
      </p:sp>
      <p:sp>
        <p:nvSpPr>
          <p:cNvPr id="20" name="AutoShape 20"/>
          <p:cNvSpPr/>
          <p:nvPr/>
        </p:nvSpPr>
        <p:spPr>
          <a:xfrm>
            <a:off x="6604000" y="5524500"/>
            <a:ext cx="4826000" cy="2540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ctr" anchorCtr="0"/>
          <a:lstStyle/>
          <a:p>
            <a:pPr indent="0" algn="ctr">
              <a:lnSpc>
                <a:spcPct val="125000"/>
              </a:lnSpc>
              <a:defRPr/>
            </a:pPr>
            <a:r>
              <a:rPr lang="en-US" sz="1400" b="0" i="0" u="none" strike="noStrike" dirty="0">
                <a:solidFill>
                  <a:srgbClr val="E5E7EB"/>
                </a:solidFill>
                <a:latin typeface="Poppins"/>
                <a:ea typeface="Poppins"/>
                <a:cs typeface="Poppins"/>
                <a:sym typeface="Poppins"/>
              </a:rPr>
              <a:t>Base64 </a:t>
            </a:r>
            <a:r>
              <a:rPr lang="en-US" sz="1400" b="0" i="0" u="none" strike="noStrike" dirty="0" err="1">
                <a:solidFill>
                  <a:srgbClr val="E5E7EB"/>
                </a:solidFill>
                <a:latin typeface="Poppins"/>
                <a:ea typeface="Poppins"/>
                <a:cs typeface="Poppins"/>
                <a:sym typeface="Poppins"/>
              </a:rPr>
              <a:t>编码存档数据</a:t>
            </a:r>
            <a:endParaRPr lang="en-US" sz="1100" dirty="0"/>
          </a:p>
        </p:txBody>
      </p:sp>
      <p:pic>
        <p:nvPicPr>
          <p:cNvPr id="22" name="图片 21" descr="手机屏幕的截图&#10;&#10;AI 生成的内容可能不正确。">
            <a:extLst>
              <a:ext uri="{FF2B5EF4-FFF2-40B4-BE49-F238E27FC236}">
                <a16:creationId xmlns:a16="http://schemas.microsoft.com/office/drawing/2014/main" id="{87DDF370-84F3-8ACF-2BC0-AFACEB9F53B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46267" y="1364141"/>
            <a:ext cx="2541466" cy="2097718"/>
          </a:xfrm>
          <a:prstGeom prst="rect">
            <a:avLst/>
          </a:prstGeom>
        </p:spPr>
      </p:pic>
      <p:pic>
        <p:nvPicPr>
          <p:cNvPr id="28" name="图片 27" descr="文本, 信件&#10;&#10;AI 生成的内容可能不正确。">
            <a:extLst>
              <a:ext uri="{FF2B5EF4-FFF2-40B4-BE49-F238E27FC236}">
                <a16:creationId xmlns:a16="http://schemas.microsoft.com/office/drawing/2014/main" id="{AC27F6E5-EABD-5DC7-7D9D-53DB6D9CCA3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27911" y="3780870"/>
            <a:ext cx="5178177" cy="172195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0A14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40000"/>
          </a:blip>
          <a:srcRect t="21875" b="2187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25400" cap="flat" cmpd="sng">
            <a:noFill/>
            <a:prstDash val="solid"/>
            <a:round/>
          </a:ln>
        </p:spPr>
      </p:pic>
      <p:sp>
        <p:nvSpPr>
          <p:cNvPr id="3" name="AutoShape 3"/>
          <p:cNvSpPr/>
          <p:nvPr/>
        </p:nvSpPr>
        <p:spPr>
          <a:xfrm>
            <a:off x="762000" y="508000"/>
            <a:ext cx="7620000" cy="5588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ctr" anchorCtr="0"/>
          <a:lstStyle/>
          <a:p>
            <a:pPr indent="0" algn="l">
              <a:lnSpc>
                <a:spcPct val="125000"/>
              </a:lnSpc>
              <a:defRPr/>
            </a:pPr>
            <a:r>
              <a:rPr lang="en-US" sz="3600" b="1" i="0" u="none" strike="noStrike">
                <a:solidFill>
                  <a:srgbClr val="00FFFF"/>
                </a:solidFill>
                <a:latin typeface="Poppins"/>
                <a:ea typeface="Poppins"/>
                <a:cs typeface="Poppins"/>
                <a:sym typeface="Poppins"/>
              </a:rPr>
              <a:t>UI 交互与多媒体适配</a:t>
            </a:r>
            <a:endParaRPr lang="en-US" sz="1100"/>
          </a:p>
        </p:txBody>
      </p:sp>
      <p:cxnSp>
        <p:nvCxnSpPr>
          <p:cNvPr id="4" name="Connector 4"/>
          <p:cNvCxnSpPr/>
          <p:nvPr/>
        </p:nvCxnSpPr>
        <p:spPr>
          <a:xfrm rot="-4092">
            <a:off x="762004" y="1212850"/>
            <a:ext cx="10668000" cy="12700"/>
          </a:xfrm>
          <a:prstGeom prst="straightConnector1">
            <a:avLst/>
          </a:prstGeom>
          <a:solidFill>
            <a:srgbClr val="DEE0E3">
              <a:alpha val="100000"/>
            </a:srgbClr>
          </a:solidFill>
          <a:ln w="12700" cap="flat" cmpd="sng">
            <a:solidFill>
              <a:srgbClr val="00FFFF">
                <a:alpha val="30000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AutoShape 5"/>
          <p:cNvSpPr/>
          <p:nvPr/>
        </p:nvSpPr>
        <p:spPr>
          <a:xfrm>
            <a:off x="762000" y="1524000"/>
            <a:ext cx="5080000" cy="2286000"/>
          </a:xfrm>
          <a:prstGeom prst="roundRect">
            <a:avLst>
              <a:gd name="adj" fmla="val 4444"/>
            </a:avLst>
          </a:prstGeom>
          <a:solidFill>
            <a:srgbClr val="FFFFFF">
              <a:alpha val="5000"/>
            </a:srgbClr>
          </a:solidFill>
          <a:ln w="12700" cap="flat" cmpd="sng">
            <a:solidFill>
              <a:srgbClr val="00FFFF">
                <a:alpha val="40000"/>
              </a:srgbClr>
            </a:solidFill>
            <a:prstDash val="solid"/>
            <a:round/>
          </a:ln>
        </p:spPr>
        <p:txBody>
          <a:bodyPr vert="horz" wrap="square" lIns="63500" tIns="63500" rIns="63500" bIns="63500" rtlCol="0" anchor="ctr"/>
          <a:lstStyle/>
          <a:p>
            <a:pPr algn="ctr">
              <a:defRPr/>
            </a:pPr>
            <a:endParaRPr/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16000" y="1778000"/>
            <a:ext cx="355600" cy="355600"/>
          </a:xfrm>
          <a:prstGeom prst="rect">
            <a:avLst/>
          </a:prstGeom>
        </p:spPr>
      </p:pic>
      <p:sp>
        <p:nvSpPr>
          <p:cNvPr id="7" name="AutoShape 7"/>
          <p:cNvSpPr/>
          <p:nvPr/>
        </p:nvSpPr>
        <p:spPr>
          <a:xfrm>
            <a:off x="1574800" y="1803400"/>
            <a:ext cx="4064000" cy="3048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ctr" anchorCtr="0"/>
          <a:lstStyle/>
          <a:p>
            <a:pPr indent="0" algn="l">
              <a:lnSpc>
                <a:spcPct val="125000"/>
              </a:lnSpc>
              <a:defRPr/>
            </a:pPr>
            <a:r>
              <a:rPr lang="en-US" sz="1800" b="1" i="0" u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视觉风格</a:t>
            </a:r>
            <a:endParaRPr lang="en-US" sz="1100"/>
          </a:p>
        </p:txBody>
      </p:sp>
      <p:sp>
        <p:nvSpPr>
          <p:cNvPr id="8" name="AutoShape 8"/>
          <p:cNvSpPr/>
          <p:nvPr/>
        </p:nvSpPr>
        <p:spPr>
          <a:xfrm>
            <a:off x="1574800" y="2209800"/>
            <a:ext cx="4064000" cy="8382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t" anchorCtr="0"/>
          <a:lstStyle/>
          <a:p>
            <a:pPr indent="0" algn="l">
              <a:lnSpc>
                <a:spcPct val="125000"/>
              </a:lnSpc>
              <a:defRPr/>
            </a:pPr>
            <a:r>
              <a:rPr lang="en-US" sz="1400" b="0" i="0" u="none" strike="noStrike">
                <a:solidFill>
                  <a:srgbClr val="E5E7EB"/>
                </a:solidFill>
                <a:latin typeface="Poppins"/>
                <a:ea typeface="Poppins"/>
                <a:cs typeface="Poppins"/>
                <a:sym typeface="Poppins"/>
              </a:rPr>
              <a:t>采用玻璃拟态设计，通过 backdrop-filter 实现精美的磨砂玻璃质感。</a:t>
            </a:r>
            <a:endParaRPr lang="en-US" sz="1100"/>
          </a:p>
        </p:txBody>
      </p:sp>
      <p:sp>
        <p:nvSpPr>
          <p:cNvPr id="9" name="AutoShape 9"/>
          <p:cNvSpPr/>
          <p:nvPr/>
        </p:nvSpPr>
        <p:spPr>
          <a:xfrm>
            <a:off x="6350000" y="1524000"/>
            <a:ext cx="5080000" cy="2286000"/>
          </a:xfrm>
          <a:prstGeom prst="roundRect">
            <a:avLst>
              <a:gd name="adj" fmla="val 4444"/>
            </a:avLst>
          </a:prstGeom>
          <a:solidFill>
            <a:srgbClr val="FFFFFF">
              <a:alpha val="5000"/>
            </a:srgbClr>
          </a:solidFill>
          <a:ln w="12700" cap="flat" cmpd="sng">
            <a:solidFill>
              <a:srgbClr val="FF00FF">
                <a:alpha val="40000"/>
              </a:srgbClr>
            </a:solidFill>
            <a:prstDash val="solid"/>
            <a:round/>
          </a:ln>
        </p:spPr>
        <p:txBody>
          <a:bodyPr vert="horz" wrap="square" lIns="63500" tIns="63500" rIns="63500" bIns="63500" rtlCol="0" anchor="ctr"/>
          <a:lstStyle/>
          <a:p>
            <a:pPr algn="ctr">
              <a:defRPr/>
            </a:pPr>
            <a:endParaRPr/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04000" y="1778000"/>
            <a:ext cx="355600" cy="355600"/>
          </a:xfrm>
          <a:prstGeom prst="rect">
            <a:avLst/>
          </a:prstGeom>
        </p:spPr>
      </p:pic>
      <p:sp>
        <p:nvSpPr>
          <p:cNvPr id="11" name="AutoShape 11"/>
          <p:cNvSpPr/>
          <p:nvPr/>
        </p:nvSpPr>
        <p:spPr>
          <a:xfrm>
            <a:off x="7162800" y="1803400"/>
            <a:ext cx="4064000" cy="3048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ctr" anchorCtr="0"/>
          <a:lstStyle/>
          <a:p>
            <a:pPr indent="0" algn="l">
              <a:lnSpc>
                <a:spcPct val="125000"/>
              </a:lnSpc>
              <a:defRPr/>
            </a:pPr>
            <a:r>
              <a:rPr lang="en-US" sz="1800" b="1" i="0" u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CSS3 动画</a:t>
            </a:r>
            <a:endParaRPr lang="en-US" sz="1100"/>
          </a:p>
        </p:txBody>
      </p:sp>
      <p:sp>
        <p:nvSpPr>
          <p:cNvPr id="12" name="AutoShape 12"/>
          <p:cNvSpPr/>
          <p:nvPr/>
        </p:nvSpPr>
        <p:spPr>
          <a:xfrm>
            <a:off x="7162800" y="2209800"/>
            <a:ext cx="4064000" cy="8382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t" anchorCtr="0"/>
          <a:lstStyle/>
          <a:p>
            <a:pPr indent="0" algn="l">
              <a:lnSpc>
                <a:spcPct val="125000"/>
              </a:lnSpc>
              <a:defRPr/>
            </a:pPr>
            <a:r>
              <a:rPr lang="en-US" sz="1400" b="0" i="0" u="none" strike="noStrike">
                <a:solidFill>
                  <a:srgbClr val="E5E7EB"/>
                </a:solidFill>
                <a:latin typeface="Poppins"/>
                <a:ea typeface="Poppins"/>
                <a:cs typeface="Poppins"/>
                <a:sym typeface="Poppins"/>
              </a:rPr>
              <a:t>运用 @keyframes 实现唱片旋转、粒子拖尾及呼吸灯效等生动动画。</a:t>
            </a:r>
            <a:endParaRPr lang="en-US" sz="1100"/>
          </a:p>
        </p:txBody>
      </p:sp>
      <p:sp>
        <p:nvSpPr>
          <p:cNvPr id="13" name="AutoShape 13"/>
          <p:cNvSpPr/>
          <p:nvPr/>
        </p:nvSpPr>
        <p:spPr>
          <a:xfrm>
            <a:off x="762000" y="4064000"/>
            <a:ext cx="5080000" cy="2286000"/>
          </a:xfrm>
          <a:prstGeom prst="roundRect">
            <a:avLst>
              <a:gd name="adj" fmla="val 4444"/>
            </a:avLst>
          </a:prstGeom>
          <a:solidFill>
            <a:srgbClr val="FFFFFF">
              <a:alpha val="5000"/>
            </a:srgbClr>
          </a:solidFill>
          <a:ln w="12700" cap="flat" cmpd="sng">
            <a:solidFill>
              <a:srgbClr val="FF00FF">
                <a:alpha val="40000"/>
              </a:srgbClr>
            </a:solidFill>
            <a:prstDash val="solid"/>
            <a:round/>
          </a:ln>
        </p:spPr>
        <p:txBody>
          <a:bodyPr vert="horz" wrap="square" lIns="63500" tIns="63500" rIns="63500" bIns="63500" rtlCol="0" anchor="ctr"/>
          <a:lstStyle/>
          <a:p>
            <a:pPr algn="ctr">
              <a:defRPr/>
            </a:pPr>
            <a:endParaRPr/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16000" y="4318000"/>
            <a:ext cx="355600" cy="355600"/>
          </a:xfrm>
          <a:prstGeom prst="rect">
            <a:avLst/>
          </a:prstGeom>
        </p:spPr>
      </p:pic>
      <p:sp>
        <p:nvSpPr>
          <p:cNvPr id="15" name="AutoShape 15"/>
          <p:cNvSpPr/>
          <p:nvPr/>
        </p:nvSpPr>
        <p:spPr>
          <a:xfrm>
            <a:off x="1574800" y="4343400"/>
            <a:ext cx="4064000" cy="3048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ctr" anchorCtr="0"/>
          <a:lstStyle/>
          <a:p>
            <a:pPr indent="0" algn="l">
              <a:lnSpc>
                <a:spcPct val="125000"/>
              </a:lnSpc>
              <a:defRPr/>
            </a:pPr>
            <a:r>
              <a:rPr lang="en-US" sz="1800" b="1" i="0" u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多媒体控制</a:t>
            </a:r>
            <a:endParaRPr lang="en-US" sz="1100"/>
          </a:p>
        </p:txBody>
      </p:sp>
      <p:sp>
        <p:nvSpPr>
          <p:cNvPr id="16" name="AutoShape 16"/>
          <p:cNvSpPr/>
          <p:nvPr/>
        </p:nvSpPr>
        <p:spPr>
          <a:xfrm>
            <a:off x="1574800" y="4749800"/>
            <a:ext cx="4064000" cy="8382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t" anchorCtr="0"/>
          <a:lstStyle/>
          <a:p>
            <a:pPr indent="0" algn="l">
              <a:lnSpc>
                <a:spcPct val="125000"/>
              </a:lnSpc>
              <a:defRPr/>
            </a:pPr>
            <a:r>
              <a:rPr lang="en-US" sz="1400" b="0" i="0" u="none" strike="noStrike" dirty="0" err="1">
                <a:solidFill>
                  <a:srgbClr val="E5E7EB"/>
                </a:solidFill>
                <a:latin typeface="Poppins"/>
                <a:ea typeface="Poppins"/>
                <a:cs typeface="Poppins"/>
                <a:sym typeface="Poppins"/>
              </a:rPr>
              <a:t>封装</a:t>
            </a:r>
            <a:r>
              <a:rPr lang="en-US" sz="1400" b="0" i="0" u="none" strike="noStrike" dirty="0">
                <a:solidFill>
                  <a:srgbClr val="E5E7EB"/>
                </a:solidFill>
                <a:latin typeface="Poppins"/>
                <a:ea typeface="Poppins"/>
                <a:cs typeface="Poppins"/>
                <a:sym typeface="Poppins"/>
              </a:rPr>
              <a:t> Audio API </a:t>
            </a:r>
            <a:r>
              <a:rPr lang="en-US" sz="1400" b="0" i="0" u="none" strike="noStrike" dirty="0" err="1">
                <a:solidFill>
                  <a:srgbClr val="E5E7EB"/>
                </a:solidFill>
                <a:latin typeface="Poppins"/>
                <a:ea typeface="Poppins"/>
                <a:cs typeface="Poppins"/>
                <a:sym typeface="Poppins"/>
              </a:rPr>
              <a:t>解决自动播放限制</a:t>
            </a:r>
            <a:r>
              <a:rPr lang="zh-CN" altLang="en-US" dirty="0">
                <a:solidFill>
                  <a:srgbClr val="E5E7EB"/>
                </a:solidFill>
                <a:latin typeface="Poppins"/>
                <a:ea typeface="Poppins"/>
                <a:cs typeface="Poppins"/>
                <a:sym typeface="Poppins"/>
              </a:rPr>
              <a:t>。</a:t>
            </a:r>
            <a:endParaRPr lang="en-US" sz="1400" b="0" i="0" u="none" strike="noStrike" dirty="0">
              <a:solidFill>
                <a:srgbClr val="E5E7EB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algn="l">
              <a:lnSpc>
                <a:spcPct val="125000"/>
              </a:lnSpc>
              <a:defRPr/>
            </a:pPr>
            <a:r>
              <a:rPr lang="en-US" sz="1400" b="0" i="0" u="none" strike="noStrike" dirty="0" err="1">
                <a:solidFill>
                  <a:srgbClr val="E5E7EB"/>
                </a:solidFill>
                <a:latin typeface="Poppins"/>
                <a:ea typeface="Poppins"/>
                <a:cs typeface="Poppins"/>
                <a:sym typeface="Poppins"/>
              </a:rPr>
              <a:t>实现</a:t>
            </a:r>
            <a:r>
              <a:rPr lang="en-US" sz="1400" b="0" i="0" u="none" strike="noStrike" dirty="0">
                <a:solidFill>
                  <a:srgbClr val="E5E7EB"/>
                </a:solidFill>
                <a:latin typeface="Poppins"/>
                <a:ea typeface="Poppins"/>
                <a:cs typeface="Poppins"/>
                <a:sym typeface="Poppins"/>
              </a:rPr>
              <a:t> MV </a:t>
            </a:r>
            <a:r>
              <a:rPr lang="en-US" sz="1400" b="0" i="0" u="none" strike="noStrike" dirty="0" err="1">
                <a:solidFill>
                  <a:srgbClr val="E5E7EB"/>
                </a:solidFill>
                <a:latin typeface="Poppins"/>
                <a:ea typeface="Poppins"/>
                <a:cs typeface="Poppins"/>
                <a:sym typeface="Poppins"/>
              </a:rPr>
              <a:t>与背景音乐智能互斥</a:t>
            </a:r>
            <a:r>
              <a:rPr lang="en-US" sz="1400" b="0" i="0" u="none" strike="noStrike" dirty="0">
                <a:solidFill>
                  <a:srgbClr val="E5E7EB"/>
                </a:solidFill>
                <a:latin typeface="Poppins"/>
                <a:ea typeface="Poppins"/>
                <a:cs typeface="Poppins"/>
                <a:sym typeface="Poppins"/>
              </a:rPr>
              <a:t>。</a:t>
            </a:r>
          </a:p>
        </p:txBody>
      </p:sp>
      <p:sp>
        <p:nvSpPr>
          <p:cNvPr id="17" name="AutoShape 17"/>
          <p:cNvSpPr/>
          <p:nvPr/>
        </p:nvSpPr>
        <p:spPr>
          <a:xfrm>
            <a:off x="6350000" y="4064000"/>
            <a:ext cx="5080000" cy="2286000"/>
          </a:xfrm>
          <a:prstGeom prst="roundRect">
            <a:avLst>
              <a:gd name="adj" fmla="val 4444"/>
            </a:avLst>
          </a:prstGeom>
          <a:solidFill>
            <a:srgbClr val="FFFFFF">
              <a:alpha val="5000"/>
            </a:srgbClr>
          </a:solidFill>
          <a:ln w="12700" cap="flat" cmpd="sng">
            <a:solidFill>
              <a:srgbClr val="00FFFF">
                <a:alpha val="40000"/>
              </a:srgbClr>
            </a:solidFill>
            <a:prstDash val="solid"/>
            <a:round/>
          </a:ln>
        </p:spPr>
        <p:txBody>
          <a:bodyPr vert="horz" wrap="square" lIns="63500" tIns="63500" rIns="63500" bIns="63500" rtlCol="0" anchor="ctr"/>
          <a:lstStyle/>
          <a:p>
            <a:pPr algn="ctr">
              <a:defRPr/>
            </a:pPr>
            <a:endParaRPr/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604000" y="4318000"/>
            <a:ext cx="355600" cy="355600"/>
          </a:xfrm>
          <a:prstGeom prst="rect">
            <a:avLst/>
          </a:prstGeom>
        </p:spPr>
      </p:pic>
      <p:sp>
        <p:nvSpPr>
          <p:cNvPr id="19" name="AutoShape 19"/>
          <p:cNvSpPr/>
          <p:nvPr/>
        </p:nvSpPr>
        <p:spPr>
          <a:xfrm>
            <a:off x="7162800" y="4343400"/>
            <a:ext cx="4064000" cy="3048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ctr" anchorCtr="0"/>
          <a:lstStyle/>
          <a:p>
            <a:pPr indent="0" algn="l">
              <a:lnSpc>
                <a:spcPct val="125000"/>
              </a:lnSpc>
              <a:defRPr/>
            </a:pPr>
            <a:r>
              <a:rPr lang="en-US" sz="1800" b="1" i="0" u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全屏适配</a:t>
            </a:r>
            <a:endParaRPr lang="en-US" sz="1100"/>
          </a:p>
        </p:txBody>
      </p:sp>
      <p:sp>
        <p:nvSpPr>
          <p:cNvPr id="20" name="AutoShape 20"/>
          <p:cNvSpPr/>
          <p:nvPr/>
        </p:nvSpPr>
        <p:spPr>
          <a:xfrm>
            <a:off x="7162800" y="4749800"/>
            <a:ext cx="4064000" cy="8382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t" anchorCtr="0"/>
          <a:lstStyle/>
          <a:p>
            <a:pPr indent="0" algn="l">
              <a:lnSpc>
                <a:spcPct val="125000"/>
              </a:lnSpc>
              <a:defRPr/>
            </a:pPr>
            <a:r>
              <a:rPr lang="en-US" sz="1400" b="0" i="0" u="none" strike="noStrike">
                <a:solidFill>
                  <a:srgbClr val="E5E7EB"/>
                </a:solidFill>
                <a:latin typeface="Poppins"/>
                <a:ea typeface="Poppins"/>
                <a:cs typeface="Poppins"/>
                <a:sym typeface="Poppins"/>
              </a:rPr>
              <a:t>深入研究 CSS 布局技术，解决宽度溢出，实现完美手机竖屏全屏适配。</a:t>
            </a:r>
            <a:endParaRPr lang="en-US" sz="11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0A14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20000"/>
          </a:blip>
          <a:srcRect t="21875" b="2187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25400" cap="flat" cmpd="sng">
            <a:noFill/>
            <a:prstDash val="solid"/>
            <a:round/>
          </a:ln>
        </p:spPr>
      </p:pic>
      <p:sp>
        <p:nvSpPr>
          <p:cNvPr id="3" name="AutoShape 3"/>
          <p:cNvSpPr/>
          <p:nvPr/>
        </p:nvSpPr>
        <p:spPr>
          <a:xfrm>
            <a:off x="2286000" y="508000"/>
            <a:ext cx="7620000" cy="7620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ctr" anchorCtr="0"/>
          <a:lstStyle/>
          <a:p>
            <a:pPr indent="0" algn="ctr">
              <a:lnSpc>
                <a:spcPct val="125000"/>
              </a:lnSpc>
              <a:defRPr/>
            </a:pPr>
            <a:r>
              <a:rPr lang="en-US" sz="4000" b="1" i="0" u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系统演示</a:t>
            </a:r>
            <a:endParaRPr lang="en-US" sz="1100"/>
          </a:p>
        </p:txBody>
      </p:sp>
      <p:cxnSp>
        <p:nvCxnSpPr>
          <p:cNvPr id="4" name="Connector 4"/>
          <p:cNvCxnSpPr/>
          <p:nvPr/>
        </p:nvCxnSpPr>
        <p:spPr>
          <a:xfrm rot="-3978">
            <a:off x="609604" y="1390650"/>
            <a:ext cx="10972800" cy="12700"/>
          </a:xfrm>
          <a:prstGeom prst="straightConnector1">
            <a:avLst/>
          </a:prstGeom>
          <a:solidFill>
            <a:srgbClr val="DEE0E3">
              <a:alpha val="100000"/>
            </a:srgbClr>
          </a:solidFill>
          <a:ln w="12700" cap="flat" cmpd="sng">
            <a:solidFill>
              <a:srgbClr val="00FFFF">
                <a:alpha val="30000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AutoShape 5"/>
          <p:cNvSpPr/>
          <p:nvPr/>
        </p:nvSpPr>
        <p:spPr>
          <a:xfrm>
            <a:off x="609600" y="1778000"/>
            <a:ext cx="5334000" cy="2032000"/>
          </a:xfrm>
          <a:prstGeom prst="roundRect">
            <a:avLst>
              <a:gd name="adj" fmla="val 5000"/>
            </a:avLst>
          </a:prstGeom>
          <a:solidFill>
            <a:srgbClr val="1C1C30">
              <a:alpha val="60000"/>
            </a:srgbClr>
          </a:solidFill>
          <a:ln w="12700" cap="flat" cmpd="sng">
            <a:solidFill>
              <a:srgbClr val="00FFFF">
                <a:alpha val="100000"/>
              </a:srgbClr>
            </a:solidFill>
            <a:prstDash val="solid"/>
            <a:round/>
          </a:ln>
        </p:spPr>
        <p:txBody>
          <a:bodyPr vert="horz" wrap="square" lIns="63500" tIns="63500" rIns="63500" bIns="63500" rtlCol="0" anchor="ctr"/>
          <a:lstStyle/>
          <a:p>
            <a:pPr algn="ctr">
              <a:defRPr/>
            </a:pPr>
            <a:endParaRPr/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3600" y="2032000"/>
            <a:ext cx="406400" cy="406400"/>
          </a:xfrm>
          <a:prstGeom prst="rect">
            <a:avLst/>
          </a:prstGeom>
        </p:spPr>
      </p:pic>
      <p:sp>
        <p:nvSpPr>
          <p:cNvPr id="7" name="AutoShape 7"/>
          <p:cNvSpPr/>
          <p:nvPr/>
        </p:nvSpPr>
        <p:spPr>
          <a:xfrm>
            <a:off x="1422400" y="2082800"/>
            <a:ext cx="4191000" cy="3048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ctr" anchorCtr="0"/>
          <a:lstStyle/>
          <a:p>
            <a:pPr indent="0" algn="l">
              <a:lnSpc>
                <a:spcPct val="125000"/>
              </a:lnSpc>
              <a:defRPr/>
            </a:pPr>
            <a:r>
              <a:rPr lang="en-US" sz="1800" b="1" i="0" u="none" strike="noStrike">
                <a:solidFill>
                  <a:srgbClr val="FFFFFF"/>
                </a:solidFill>
                <a:latin typeface="Noto Sans SC"/>
                <a:ea typeface="Noto Sans SC"/>
                <a:cs typeface="Noto Sans SC"/>
                <a:sym typeface="Noto Sans SC"/>
              </a:rPr>
              <a:t>物理引擎</a:t>
            </a:r>
            <a:endParaRPr lang="en-US" sz="1100"/>
          </a:p>
        </p:txBody>
      </p:sp>
      <p:sp>
        <p:nvSpPr>
          <p:cNvPr id="8" name="AutoShape 8"/>
          <p:cNvSpPr/>
          <p:nvPr/>
        </p:nvSpPr>
        <p:spPr>
          <a:xfrm>
            <a:off x="1422400" y="2540000"/>
            <a:ext cx="4191000" cy="7620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t" anchorCtr="0"/>
          <a:lstStyle/>
          <a:p>
            <a:pPr indent="0" algn="l">
              <a:lnSpc>
                <a:spcPct val="116666"/>
              </a:lnSpc>
              <a:defRPr/>
            </a:pPr>
            <a:r>
              <a:rPr lang="en-US" sz="1400" b="0" i="0" u="none" strike="noStrike">
                <a:solidFill>
                  <a:srgbClr val="E5E7EB"/>
                </a:solidFill>
                <a:latin typeface="Noto Sans SC"/>
                <a:ea typeface="Noto Sans SC"/>
                <a:cs typeface="Noto Sans SC"/>
                <a:sym typeface="Noto Sans SC"/>
              </a:rPr>
              <a:t>演示拖拽篮球砸鸡的核心玩法，展示自研物理引擎的真实碰撞效果。</a:t>
            </a:r>
            <a:endParaRPr lang="en-US" sz="1100"/>
          </a:p>
        </p:txBody>
      </p:sp>
      <p:sp>
        <p:nvSpPr>
          <p:cNvPr id="9" name="AutoShape 9"/>
          <p:cNvSpPr/>
          <p:nvPr/>
        </p:nvSpPr>
        <p:spPr>
          <a:xfrm>
            <a:off x="6248400" y="1778000"/>
            <a:ext cx="5334000" cy="2032000"/>
          </a:xfrm>
          <a:prstGeom prst="roundRect">
            <a:avLst>
              <a:gd name="adj" fmla="val 5000"/>
            </a:avLst>
          </a:prstGeom>
          <a:solidFill>
            <a:srgbClr val="1C1C30">
              <a:alpha val="60000"/>
            </a:srgbClr>
          </a:solidFill>
          <a:ln w="12700" cap="flat" cmpd="sng">
            <a:solidFill>
              <a:srgbClr val="00FFFF">
                <a:alpha val="100000"/>
              </a:srgbClr>
            </a:solidFill>
            <a:prstDash val="solid"/>
            <a:round/>
          </a:ln>
        </p:spPr>
        <p:txBody>
          <a:bodyPr vert="horz" wrap="square" lIns="63500" tIns="63500" rIns="63500" bIns="63500" rtlCol="0" anchor="ctr"/>
          <a:lstStyle/>
          <a:p>
            <a:pPr algn="ctr">
              <a:defRPr/>
            </a:pPr>
            <a:endParaRPr/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502400" y="2032000"/>
            <a:ext cx="406400" cy="406400"/>
          </a:xfrm>
          <a:prstGeom prst="rect">
            <a:avLst/>
          </a:prstGeom>
        </p:spPr>
      </p:pic>
      <p:sp>
        <p:nvSpPr>
          <p:cNvPr id="11" name="AutoShape 11"/>
          <p:cNvSpPr/>
          <p:nvPr/>
        </p:nvSpPr>
        <p:spPr>
          <a:xfrm>
            <a:off x="7061200" y="2082800"/>
            <a:ext cx="4191000" cy="3048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ctr" anchorCtr="0"/>
          <a:lstStyle/>
          <a:p>
            <a:pPr indent="0" algn="l">
              <a:lnSpc>
                <a:spcPct val="125000"/>
              </a:lnSpc>
              <a:defRPr/>
            </a:pPr>
            <a:r>
              <a:rPr lang="en-US" sz="1800" b="1" i="0" u="none" strike="noStrike">
                <a:solidFill>
                  <a:srgbClr val="FFFFFF"/>
                </a:solidFill>
                <a:latin typeface="Noto Sans SC"/>
                <a:ea typeface="Noto Sans SC"/>
                <a:cs typeface="Noto Sans SC"/>
                <a:sym typeface="Noto Sans SC"/>
              </a:rPr>
              <a:t>多媒体互动</a:t>
            </a:r>
            <a:endParaRPr lang="en-US" sz="1100"/>
          </a:p>
        </p:txBody>
      </p:sp>
      <p:sp>
        <p:nvSpPr>
          <p:cNvPr id="12" name="AutoShape 12"/>
          <p:cNvSpPr/>
          <p:nvPr/>
        </p:nvSpPr>
        <p:spPr>
          <a:xfrm>
            <a:off x="7061200" y="2540000"/>
            <a:ext cx="4191000" cy="7620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t" anchorCtr="0"/>
          <a:lstStyle/>
          <a:p>
            <a:pPr indent="0" algn="l">
              <a:lnSpc>
                <a:spcPct val="116666"/>
              </a:lnSpc>
              <a:defRPr/>
            </a:pPr>
            <a:r>
              <a:rPr lang="en-US" sz="1400" b="0" i="0" u="none" strike="noStrike">
                <a:solidFill>
                  <a:srgbClr val="E5E7EB"/>
                </a:solidFill>
                <a:latin typeface="Noto Sans SC"/>
                <a:ea typeface="Noto Sans SC"/>
                <a:cs typeface="Noto Sans SC"/>
                <a:sym typeface="Noto Sans SC"/>
              </a:rPr>
              <a:t>播放游戏音乐及MV，展示动态弹幕与视听内容的深度融合。</a:t>
            </a:r>
            <a:endParaRPr lang="en-US" sz="1100"/>
          </a:p>
        </p:txBody>
      </p:sp>
      <p:sp>
        <p:nvSpPr>
          <p:cNvPr id="13" name="AutoShape 13"/>
          <p:cNvSpPr/>
          <p:nvPr/>
        </p:nvSpPr>
        <p:spPr>
          <a:xfrm>
            <a:off x="609600" y="4064000"/>
            <a:ext cx="5334000" cy="2032000"/>
          </a:xfrm>
          <a:prstGeom prst="roundRect">
            <a:avLst>
              <a:gd name="adj" fmla="val 5000"/>
            </a:avLst>
          </a:prstGeom>
          <a:solidFill>
            <a:srgbClr val="1C1C30">
              <a:alpha val="60000"/>
            </a:srgbClr>
          </a:solidFill>
          <a:ln w="12700" cap="flat" cmpd="sng">
            <a:solidFill>
              <a:srgbClr val="00FFFF">
                <a:alpha val="100000"/>
              </a:srgbClr>
            </a:solidFill>
            <a:prstDash val="solid"/>
            <a:round/>
          </a:ln>
        </p:spPr>
        <p:txBody>
          <a:bodyPr vert="horz" wrap="square" lIns="63500" tIns="63500" rIns="63500" bIns="63500" rtlCol="0" anchor="ctr"/>
          <a:lstStyle/>
          <a:p>
            <a:pPr algn="ctr">
              <a:defRPr/>
            </a:pPr>
            <a:endParaRPr/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63600" y="4318000"/>
            <a:ext cx="406400" cy="406400"/>
          </a:xfrm>
          <a:prstGeom prst="rect">
            <a:avLst/>
          </a:prstGeom>
        </p:spPr>
      </p:pic>
      <p:sp>
        <p:nvSpPr>
          <p:cNvPr id="15" name="AutoShape 15"/>
          <p:cNvSpPr/>
          <p:nvPr/>
        </p:nvSpPr>
        <p:spPr>
          <a:xfrm>
            <a:off x="1422400" y="4368800"/>
            <a:ext cx="4191000" cy="3048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ctr" anchorCtr="0"/>
          <a:lstStyle/>
          <a:p>
            <a:pPr indent="0" algn="l">
              <a:lnSpc>
                <a:spcPct val="125000"/>
              </a:lnSpc>
              <a:defRPr/>
            </a:pPr>
            <a:r>
              <a:rPr lang="en-US" sz="1800" b="1" i="0" u="none" strike="noStrike">
                <a:solidFill>
                  <a:srgbClr val="FFFFFF"/>
                </a:solidFill>
                <a:latin typeface="Noto Sans SC"/>
                <a:ea typeface="Noto Sans SC"/>
                <a:cs typeface="Noto Sans SC"/>
                <a:sym typeface="Noto Sans SC"/>
              </a:rPr>
              <a:t>抽卡算法</a:t>
            </a:r>
            <a:endParaRPr lang="en-US" sz="1100"/>
          </a:p>
        </p:txBody>
      </p:sp>
      <p:sp>
        <p:nvSpPr>
          <p:cNvPr id="16" name="AutoShape 16"/>
          <p:cNvSpPr/>
          <p:nvPr/>
        </p:nvSpPr>
        <p:spPr>
          <a:xfrm>
            <a:off x="1422400" y="4826000"/>
            <a:ext cx="4191000" cy="7620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t" anchorCtr="0"/>
          <a:lstStyle/>
          <a:p>
            <a:pPr indent="0" algn="l">
              <a:lnSpc>
                <a:spcPct val="116666"/>
              </a:lnSpc>
              <a:defRPr/>
            </a:pPr>
            <a:r>
              <a:rPr lang="en-US" sz="1400" b="0" i="0" u="none" strike="noStrike">
                <a:solidFill>
                  <a:srgbClr val="E5E7EB"/>
                </a:solidFill>
                <a:latin typeface="Noto Sans SC"/>
                <a:ea typeface="Noto Sans SC"/>
                <a:cs typeface="Noto Sans SC"/>
                <a:sym typeface="Noto Sans SC"/>
              </a:rPr>
              <a:t>现场进行十连抽卡，实时查看卡牌收集进度与背包系统。</a:t>
            </a:r>
            <a:endParaRPr lang="en-US" sz="1100"/>
          </a:p>
        </p:txBody>
      </p:sp>
      <p:sp>
        <p:nvSpPr>
          <p:cNvPr id="17" name="AutoShape 17"/>
          <p:cNvSpPr/>
          <p:nvPr/>
        </p:nvSpPr>
        <p:spPr>
          <a:xfrm>
            <a:off x="6248400" y="4064000"/>
            <a:ext cx="5334000" cy="2032000"/>
          </a:xfrm>
          <a:prstGeom prst="roundRect">
            <a:avLst>
              <a:gd name="adj" fmla="val 5000"/>
            </a:avLst>
          </a:prstGeom>
          <a:solidFill>
            <a:srgbClr val="1C1C30">
              <a:alpha val="60000"/>
            </a:srgbClr>
          </a:solidFill>
          <a:ln w="12700" cap="flat" cmpd="sng">
            <a:solidFill>
              <a:srgbClr val="00FFFF">
                <a:alpha val="100000"/>
              </a:srgbClr>
            </a:solidFill>
            <a:prstDash val="solid"/>
            <a:round/>
          </a:ln>
        </p:spPr>
        <p:txBody>
          <a:bodyPr vert="horz" wrap="square" lIns="63500" tIns="63500" rIns="63500" bIns="63500" rtlCol="0" anchor="ctr"/>
          <a:lstStyle/>
          <a:p>
            <a:pPr algn="ctr">
              <a:defRPr/>
            </a:pPr>
            <a:endParaRPr/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502400" y="4318000"/>
            <a:ext cx="406400" cy="406400"/>
          </a:xfrm>
          <a:prstGeom prst="rect">
            <a:avLst/>
          </a:prstGeom>
        </p:spPr>
      </p:pic>
      <p:sp>
        <p:nvSpPr>
          <p:cNvPr id="19" name="AutoShape 19"/>
          <p:cNvSpPr/>
          <p:nvPr/>
        </p:nvSpPr>
        <p:spPr>
          <a:xfrm>
            <a:off x="7061200" y="4368800"/>
            <a:ext cx="4191000" cy="3048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ctr" anchorCtr="0"/>
          <a:lstStyle/>
          <a:p>
            <a:pPr indent="0" algn="l">
              <a:lnSpc>
                <a:spcPct val="125000"/>
              </a:lnSpc>
              <a:defRPr/>
            </a:pPr>
            <a:r>
              <a:rPr lang="en-US" sz="1800" b="1" i="0" u="none" strike="noStrike">
                <a:solidFill>
                  <a:srgbClr val="FFFFFF"/>
                </a:solidFill>
                <a:latin typeface="Noto Sans SC"/>
                <a:ea typeface="Noto Sans SC"/>
                <a:cs typeface="Noto Sans SC"/>
                <a:sym typeface="Noto Sans SC"/>
              </a:rPr>
              <a:t>数据持久化</a:t>
            </a:r>
            <a:endParaRPr lang="en-US" sz="1100"/>
          </a:p>
        </p:txBody>
      </p:sp>
      <p:sp>
        <p:nvSpPr>
          <p:cNvPr id="20" name="AutoShape 20"/>
          <p:cNvSpPr/>
          <p:nvPr/>
        </p:nvSpPr>
        <p:spPr>
          <a:xfrm>
            <a:off x="7061200" y="4826000"/>
            <a:ext cx="4191000" cy="7620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t" anchorCtr="0"/>
          <a:lstStyle/>
          <a:p>
            <a:pPr indent="0" algn="l">
              <a:lnSpc>
                <a:spcPct val="116666"/>
              </a:lnSpc>
              <a:defRPr/>
            </a:pPr>
            <a:r>
              <a:rPr lang="en-US" sz="1400" b="0" i="0" u="none" strike="noStrike">
                <a:solidFill>
                  <a:srgbClr val="E5E7EB"/>
                </a:solidFill>
                <a:latin typeface="Noto Sans SC"/>
                <a:ea typeface="Noto Sans SC"/>
                <a:cs typeface="Noto Sans SC"/>
                <a:sym typeface="Noto Sans SC"/>
              </a:rPr>
              <a:t>演示存档导出、数据清空与完美恢复的全过程，展示技术深度。</a:t>
            </a:r>
            <a:endParaRPr lang="en-US" sz="11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0A14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15000"/>
          </a:blip>
          <a:srcRect t="21875" b="2187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25400" cap="flat" cmpd="sng">
            <a:noFill/>
            <a:prstDash val="solid"/>
            <a:round/>
          </a:ln>
        </p:spPr>
      </p:pic>
      <p:sp>
        <p:nvSpPr>
          <p:cNvPr id="3" name="AutoShape 3"/>
          <p:cNvSpPr/>
          <p:nvPr/>
        </p:nvSpPr>
        <p:spPr>
          <a:xfrm>
            <a:off x="762000" y="508000"/>
            <a:ext cx="7620000" cy="5588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ctr" anchorCtr="0"/>
          <a:lstStyle/>
          <a:p>
            <a:pPr indent="0" algn="l">
              <a:lnSpc>
                <a:spcPct val="125000"/>
              </a:lnSpc>
              <a:defRPr/>
            </a:pPr>
            <a:r>
              <a:rPr lang="en-US" sz="3600" b="1" i="0" u="none" strike="noStrike">
                <a:solidFill>
                  <a:srgbClr val="00FFFF"/>
                </a:solidFill>
                <a:latin typeface="Poppins"/>
                <a:ea typeface="Poppins"/>
                <a:cs typeface="Poppins"/>
                <a:sym typeface="Poppins"/>
              </a:rPr>
              <a:t>团队分工与协作</a:t>
            </a:r>
            <a:endParaRPr lang="en-US" sz="1100"/>
          </a:p>
        </p:txBody>
      </p:sp>
      <p:cxnSp>
        <p:nvCxnSpPr>
          <p:cNvPr id="4" name="Connector 4"/>
          <p:cNvCxnSpPr/>
          <p:nvPr/>
        </p:nvCxnSpPr>
        <p:spPr>
          <a:xfrm rot="-4092">
            <a:off x="762004" y="1263650"/>
            <a:ext cx="10668000" cy="12700"/>
          </a:xfrm>
          <a:prstGeom prst="straightConnector1">
            <a:avLst/>
          </a:prstGeom>
          <a:solidFill>
            <a:srgbClr val="DEE0E3">
              <a:alpha val="100000"/>
            </a:srgbClr>
          </a:solidFill>
          <a:ln w="12700" cap="flat" cmpd="sng">
            <a:solidFill>
              <a:srgbClr val="00FFFF">
                <a:alpha val="30000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2000" y="1651000"/>
            <a:ext cx="304800" cy="304800"/>
          </a:xfrm>
          <a:prstGeom prst="rect">
            <a:avLst/>
          </a:prstGeom>
        </p:spPr>
      </p:pic>
      <p:sp>
        <p:nvSpPr>
          <p:cNvPr id="6" name="AutoShape 6"/>
          <p:cNvSpPr/>
          <p:nvPr/>
        </p:nvSpPr>
        <p:spPr>
          <a:xfrm>
            <a:off x="1270000" y="1651000"/>
            <a:ext cx="9906000" cy="3048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ctr" anchorCtr="0"/>
          <a:lstStyle/>
          <a:p>
            <a:pPr indent="0" algn="l">
              <a:lnSpc>
                <a:spcPct val="125000"/>
              </a:lnSpc>
              <a:defRPr/>
            </a:pPr>
            <a:r>
              <a:rPr lang="zh-CN" altLang="en-US" sz="1600" b="1" i="0" u="none" strike="noStrike" dirty="0">
                <a:solidFill>
                  <a:srgbClr val="FFFFFF"/>
                </a:solidFill>
                <a:latin typeface="Noto Sans SC"/>
                <a:ea typeface="Noto Sans SC"/>
                <a:cs typeface="Noto Sans SC"/>
                <a:sym typeface="Noto Sans SC"/>
              </a:rPr>
              <a:t>陈俊洋</a:t>
            </a:r>
            <a:endParaRPr lang="en-US" sz="1100" dirty="0"/>
          </a:p>
        </p:txBody>
      </p:sp>
      <p:sp>
        <p:nvSpPr>
          <p:cNvPr id="7" name="AutoShape 7"/>
          <p:cNvSpPr/>
          <p:nvPr/>
        </p:nvSpPr>
        <p:spPr>
          <a:xfrm>
            <a:off x="1270000" y="2032000"/>
            <a:ext cx="9906000" cy="5080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t" anchorCtr="0"/>
          <a:lstStyle/>
          <a:p>
            <a:pPr indent="0" algn="l">
              <a:lnSpc>
                <a:spcPct val="116666"/>
              </a:lnSpc>
              <a:defRPr/>
            </a:pPr>
            <a:r>
              <a:rPr lang="en-US" sz="1400" b="0" i="0" u="none" strike="noStrike">
                <a:solidFill>
                  <a:srgbClr val="E5E7EB"/>
                </a:solidFill>
                <a:latin typeface="Noto Sans SC"/>
                <a:ea typeface="Noto Sans SC"/>
                <a:cs typeface="Noto Sans SC"/>
                <a:sym typeface="Noto Sans SC"/>
              </a:rPr>
              <a:t>负责总体架构设计、物理引擎开发、核心算法逻辑以及数据存储系统。</a:t>
            </a:r>
            <a:endParaRPr lang="en-US" sz="1100"/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62000" y="2794000"/>
            <a:ext cx="304800" cy="304800"/>
          </a:xfrm>
          <a:prstGeom prst="rect">
            <a:avLst/>
          </a:prstGeom>
        </p:spPr>
      </p:pic>
      <p:sp>
        <p:nvSpPr>
          <p:cNvPr id="9" name="AutoShape 9"/>
          <p:cNvSpPr/>
          <p:nvPr/>
        </p:nvSpPr>
        <p:spPr>
          <a:xfrm>
            <a:off x="1270000" y="2794000"/>
            <a:ext cx="9906000" cy="3048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ctr" anchorCtr="0"/>
          <a:lstStyle/>
          <a:p>
            <a:pPr indent="0" algn="l">
              <a:lnSpc>
                <a:spcPct val="125000"/>
              </a:lnSpc>
              <a:defRPr/>
            </a:pPr>
            <a:r>
              <a:rPr lang="zh-CN" altLang="en-US" sz="1600" b="1" i="0" u="none" strike="noStrike" dirty="0">
                <a:solidFill>
                  <a:srgbClr val="FFFFFF"/>
                </a:solidFill>
                <a:latin typeface="Noto Sans SC"/>
                <a:ea typeface="Noto Sans SC"/>
                <a:cs typeface="Noto Sans SC"/>
                <a:sym typeface="Noto Sans SC"/>
              </a:rPr>
              <a:t>余卓浩</a:t>
            </a:r>
            <a:endParaRPr lang="en-US" sz="1100" dirty="0"/>
          </a:p>
        </p:txBody>
      </p:sp>
      <p:sp>
        <p:nvSpPr>
          <p:cNvPr id="10" name="AutoShape 10"/>
          <p:cNvSpPr/>
          <p:nvPr/>
        </p:nvSpPr>
        <p:spPr>
          <a:xfrm>
            <a:off x="1270000" y="3175000"/>
            <a:ext cx="9906000" cy="5080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t" anchorCtr="0"/>
          <a:lstStyle/>
          <a:p>
            <a:pPr indent="0" algn="l">
              <a:lnSpc>
                <a:spcPct val="116666"/>
              </a:lnSpc>
              <a:defRPr/>
            </a:pPr>
            <a:r>
              <a:rPr lang="en-US" sz="1400" b="0" i="0" u="none" strike="noStrike">
                <a:solidFill>
                  <a:srgbClr val="E5E7EB"/>
                </a:solidFill>
                <a:latin typeface="Noto Sans SC"/>
                <a:ea typeface="Noto Sans SC"/>
                <a:cs typeface="Noto Sans SC"/>
                <a:sym typeface="Noto Sans SC"/>
              </a:rPr>
              <a:t>专注于 UI 视觉设计，实现了精美的 CSS3 高级动画，并完成了多端响应式布局的适配工作。</a:t>
            </a:r>
            <a:endParaRPr lang="en-US" sz="1100"/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62000" y="3937000"/>
            <a:ext cx="304800" cy="304800"/>
          </a:xfrm>
          <a:prstGeom prst="rect">
            <a:avLst/>
          </a:prstGeom>
        </p:spPr>
      </p:pic>
      <p:sp>
        <p:nvSpPr>
          <p:cNvPr id="12" name="AutoShape 12"/>
          <p:cNvSpPr/>
          <p:nvPr/>
        </p:nvSpPr>
        <p:spPr>
          <a:xfrm>
            <a:off x="1270000" y="3937000"/>
            <a:ext cx="9906000" cy="3048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ctr" anchorCtr="0"/>
          <a:lstStyle/>
          <a:p>
            <a:pPr indent="0" algn="l">
              <a:lnSpc>
                <a:spcPct val="125000"/>
              </a:lnSpc>
              <a:defRPr/>
            </a:pPr>
            <a:r>
              <a:rPr lang="zh-CN" altLang="en-US" sz="1600" b="1" i="0" u="none" strike="noStrike" dirty="0">
                <a:solidFill>
                  <a:srgbClr val="FFFFFF"/>
                </a:solidFill>
                <a:latin typeface="Noto Sans SC"/>
                <a:ea typeface="Noto Sans SC"/>
                <a:cs typeface="Noto Sans SC"/>
                <a:sym typeface="Noto Sans SC"/>
              </a:rPr>
              <a:t>卢泳彬</a:t>
            </a:r>
            <a:endParaRPr lang="en-US" sz="1100" dirty="0"/>
          </a:p>
        </p:txBody>
      </p:sp>
      <p:sp>
        <p:nvSpPr>
          <p:cNvPr id="13" name="AutoShape 13"/>
          <p:cNvSpPr/>
          <p:nvPr/>
        </p:nvSpPr>
        <p:spPr>
          <a:xfrm>
            <a:off x="1270000" y="4318000"/>
            <a:ext cx="9906000" cy="5080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t" anchorCtr="0"/>
          <a:lstStyle/>
          <a:p>
            <a:pPr indent="0" algn="l">
              <a:lnSpc>
                <a:spcPct val="116666"/>
              </a:lnSpc>
              <a:defRPr/>
            </a:pPr>
            <a:r>
              <a:rPr lang="en-US" sz="1400" b="0" i="0" u="none" strike="noStrike">
                <a:solidFill>
                  <a:srgbClr val="E5E7EB"/>
                </a:solidFill>
                <a:latin typeface="Noto Sans SC"/>
                <a:ea typeface="Noto Sans SC"/>
                <a:cs typeface="Noto Sans SC"/>
                <a:sym typeface="Noto Sans SC"/>
              </a:rPr>
              <a:t>主要负责多媒体交互逻辑，包括音频和视频的控制，以及弹幕系统的开发。</a:t>
            </a:r>
            <a:endParaRPr lang="en-US" sz="1100"/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62000" y="5080000"/>
            <a:ext cx="304800" cy="304800"/>
          </a:xfrm>
          <a:prstGeom prst="rect">
            <a:avLst/>
          </a:prstGeom>
        </p:spPr>
      </p:pic>
      <p:sp>
        <p:nvSpPr>
          <p:cNvPr id="15" name="AutoShape 15"/>
          <p:cNvSpPr/>
          <p:nvPr/>
        </p:nvSpPr>
        <p:spPr>
          <a:xfrm>
            <a:off x="1270000" y="5080000"/>
            <a:ext cx="9906000" cy="3048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ctr" anchorCtr="0"/>
          <a:lstStyle/>
          <a:p>
            <a:pPr indent="0" algn="l">
              <a:lnSpc>
                <a:spcPct val="125000"/>
              </a:lnSpc>
              <a:defRPr/>
            </a:pPr>
            <a:r>
              <a:rPr lang="zh-CN" altLang="en-US" sz="1600" b="1" i="0" u="none" strike="noStrike" dirty="0">
                <a:solidFill>
                  <a:srgbClr val="FFFFFF"/>
                </a:solidFill>
                <a:latin typeface="Noto Sans SC"/>
                <a:ea typeface="Noto Sans SC"/>
                <a:cs typeface="Noto Sans SC"/>
                <a:sym typeface="Noto Sans SC"/>
              </a:rPr>
              <a:t>吕志博</a:t>
            </a:r>
            <a:endParaRPr lang="en-US" sz="1100" dirty="0"/>
          </a:p>
        </p:txBody>
      </p:sp>
      <p:sp>
        <p:nvSpPr>
          <p:cNvPr id="16" name="AutoShape 16"/>
          <p:cNvSpPr/>
          <p:nvPr/>
        </p:nvSpPr>
        <p:spPr>
          <a:xfrm>
            <a:off x="1270000" y="5461000"/>
            <a:ext cx="9906000" cy="5080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t" anchorCtr="0"/>
          <a:lstStyle/>
          <a:p>
            <a:pPr indent="0" algn="l">
              <a:lnSpc>
                <a:spcPct val="116666"/>
              </a:lnSpc>
              <a:defRPr/>
            </a:pPr>
            <a:r>
              <a:rPr lang="en-US" sz="1400" b="0" i="0" u="none" strike="noStrike">
                <a:solidFill>
                  <a:srgbClr val="E5E7EB"/>
                </a:solidFill>
                <a:latin typeface="Noto Sans SC"/>
                <a:ea typeface="Noto Sans SC"/>
                <a:cs typeface="Noto Sans SC"/>
                <a:sym typeface="Noto Sans SC"/>
              </a:rPr>
              <a:t>承担了 HTML 骨架的搭建、所有素材资源的整理与规范化，以及 GM 调试工具的开发与测试。</a:t>
            </a:r>
            <a:endParaRPr lang="en-US" sz="11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默认主题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162</TotalTime>
  <Words>634</Words>
  <Application>Microsoft Office PowerPoint</Application>
  <PresentationFormat>宽屏</PresentationFormat>
  <Paragraphs>124</Paragraphs>
  <Slides>11</Slides>
  <Notes>11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11</vt:i4>
      </vt:variant>
    </vt:vector>
  </HeadingPairs>
  <TitlesOfParts>
    <vt:vector size="16" baseType="lpstr">
      <vt:lpstr>Noto Sans SC</vt:lpstr>
      <vt:lpstr>Arial</vt:lpstr>
      <vt:lpstr>Poppins</vt:lpstr>
      <vt:lpstr>Office 主题​​</vt:lpstr>
      <vt:lpstr>默认主题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. .</cp:lastModifiedBy>
  <cp:revision>13</cp:revision>
  <dcterms:modified xsi:type="dcterms:W3CDTF">2026-01-11T18:42:36Z</dcterms:modified>
</cp:coreProperties>
</file>